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Inter Light"/>
      <p:regular r:id="rId34"/>
      <p:bold r:id="rId35"/>
    </p:embeddedFont>
    <p:embeddedFont>
      <p:font typeface="Inter"/>
      <p:regular r:id="rId36"/>
      <p:bold r:id="rId37"/>
    </p:embeddedFont>
    <p:embeddedFont>
      <p:font typeface="Lato"/>
      <p:regular r:id="rId38"/>
      <p:bold r:id="rId39"/>
      <p:italic r:id="rId40"/>
      <p:boldItalic r:id="rId41"/>
    </p:embeddedFont>
    <p:embeddedFont>
      <p:font typeface="Anybody ExtraBold"/>
      <p:bold r:id="rId42"/>
      <p:boldItalic r:id="rId43"/>
    </p:embeddedFont>
    <p:embeddedFont>
      <p:font typeface="Lato Light"/>
      <p:regular r:id="rId44"/>
      <p:bold r:id="rId45"/>
      <p:italic r:id="rId46"/>
      <p:boldItalic r:id="rId47"/>
    </p:embeddedFont>
    <p:embeddedFont>
      <p:font typeface="Inter Medium"/>
      <p:regular r:id="rId48"/>
      <p:bold r:id="rId49"/>
    </p:embeddedFont>
    <p:embeddedFont>
      <p:font typeface="DM Sans"/>
      <p:regular r:id="rId50"/>
      <p:bold r:id="rId51"/>
      <p:italic r:id="rId52"/>
      <p:boldItalic r:id="rId53"/>
    </p:embeddedFont>
    <p:embeddedFont>
      <p:font typeface="Anybody Black"/>
      <p:bold r:id="rId54"/>
      <p:boldItalic r:id="rId55"/>
    </p:embeddedFont>
    <p:embeddedFont>
      <p:font typeface="Anybody"/>
      <p:regular r:id="rId56"/>
      <p:bold r:id="rId57"/>
      <p:italic r:id="rId58"/>
      <p:boldItalic r:id="rId59"/>
    </p:embeddedFont>
    <p:embeddedFont>
      <p:font typeface="Inter Black"/>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31">
          <p15:clr>
            <a:srgbClr val="A4A3A4"/>
          </p15:clr>
        </p15:guide>
        <p15:guide id="2" pos="2423">
          <p15:clr>
            <a:srgbClr val="747775"/>
          </p15:clr>
        </p15:guide>
      </p15:sldGuideLst>
    </p:ext>
    <p:ext uri="http://customooxmlschemas.google.com/">
      <go:slidesCustomData xmlns:go="http://customooxmlschemas.google.com/" r:id="rId61" roundtripDataSignature="AMtx7miwWwq74iOOV+2rSEG336Af6xwv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A39E9C-BB32-4849-A4C6-921E445F1FBE}">
  <a:tblStyle styleId="{DDA39E9C-BB32-4849-A4C6-921E445F1FB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31" orient="horz"/>
        <p:guide pos="242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42" Type="http://schemas.openxmlformats.org/officeDocument/2006/relationships/font" Target="fonts/AnybodyExtraBold-bold.fntdata"/><Relationship Id="rId41" Type="http://schemas.openxmlformats.org/officeDocument/2006/relationships/font" Target="fonts/Lato-boldItalic.fntdata"/><Relationship Id="rId44" Type="http://schemas.openxmlformats.org/officeDocument/2006/relationships/font" Target="fonts/LatoLight-regular.fntdata"/><Relationship Id="rId43" Type="http://schemas.openxmlformats.org/officeDocument/2006/relationships/font" Target="fonts/AnybodyExtraBold-boldItalic.fntdata"/><Relationship Id="rId46" Type="http://schemas.openxmlformats.org/officeDocument/2006/relationships/font" Target="fonts/LatoLight-italic.fntdata"/><Relationship Id="rId45" Type="http://schemas.openxmlformats.org/officeDocument/2006/relationships/font" Target="fonts/La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InterMedium-regular.fntdata"/><Relationship Id="rId47" Type="http://schemas.openxmlformats.org/officeDocument/2006/relationships/font" Target="fonts/LatoLight-boldItalic.fntdata"/><Relationship Id="rId49" Type="http://schemas.openxmlformats.org/officeDocument/2006/relationships/font" Target="fonts/Inter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InterLight-bold.fntdata"/><Relationship Id="rId34" Type="http://schemas.openxmlformats.org/officeDocument/2006/relationships/font" Target="fonts/InterLight-regular.fntdata"/><Relationship Id="rId37" Type="http://schemas.openxmlformats.org/officeDocument/2006/relationships/font" Target="fonts/Inter-bold.fntdata"/><Relationship Id="rId36" Type="http://schemas.openxmlformats.org/officeDocument/2006/relationships/font" Target="fonts/Inter-regular.fntdata"/><Relationship Id="rId39" Type="http://schemas.openxmlformats.org/officeDocument/2006/relationships/font" Target="fonts/Lato-bold.fntdata"/><Relationship Id="rId38" Type="http://schemas.openxmlformats.org/officeDocument/2006/relationships/font" Target="fonts/Lato-regular.fntdata"/><Relationship Id="rId61"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nterBlack-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5.xml"/><Relationship Id="rId55" Type="http://schemas.openxmlformats.org/officeDocument/2006/relationships/font" Target="fonts/AnybodyBlack-boldItalic.fntdata"/><Relationship Id="rId10" Type="http://schemas.openxmlformats.org/officeDocument/2006/relationships/slide" Target="slides/slide4.xml"/><Relationship Id="rId54" Type="http://schemas.openxmlformats.org/officeDocument/2006/relationships/font" Target="fonts/AnybodyBlack-bold.fntdata"/><Relationship Id="rId13" Type="http://schemas.openxmlformats.org/officeDocument/2006/relationships/slide" Target="slides/slide7.xml"/><Relationship Id="rId57" Type="http://schemas.openxmlformats.org/officeDocument/2006/relationships/font" Target="fonts/Anybody-bold.fntdata"/><Relationship Id="rId12" Type="http://schemas.openxmlformats.org/officeDocument/2006/relationships/slide" Target="slides/slide6.xml"/><Relationship Id="rId56" Type="http://schemas.openxmlformats.org/officeDocument/2006/relationships/font" Target="fonts/Anybody-regular.fntdata"/><Relationship Id="rId15" Type="http://schemas.openxmlformats.org/officeDocument/2006/relationships/slide" Target="slides/slide9.xml"/><Relationship Id="rId59" Type="http://schemas.openxmlformats.org/officeDocument/2006/relationships/font" Target="fonts/Anybody-boldItalic.fntdata"/><Relationship Id="rId14" Type="http://schemas.openxmlformats.org/officeDocument/2006/relationships/slide" Target="slides/slide8.xml"/><Relationship Id="rId58" Type="http://schemas.openxmlformats.org/officeDocument/2006/relationships/font" Target="fonts/Anybody-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wiki.apache.org/confluence/display/Hive/Hom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Obligatoria.</a:t>
            </a:r>
            <a:br>
              <a:rPr b="1" lang="es-419"/>
            </a:br>
            <a:r>
              <a:rPr lang="es-419"/>
              <a:t>Se completa con el título de la clase y a la carrera que pertenece (si es necesario, también se puede agregar módulo)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el contenido más importante de la clase. En una presentación de 50 slides usar máximo 5 de estas.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citas.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instancias a destacar.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rgbClr val="E6EDF3"/>
                </a:solidFill>
                <a:highlight>
                  <a:srgbClr val="0D1117"/>
                </a:highlight>
              </a:rPr>
              <a:t>[Hive] (</a:t>
            </a:r>
            <a:r>
              <a:rPr lang="es-419" sz="1200">
                <a:solidFill>
                  <a:schemeClr val="hlink"/>
                </a:solidFill>
                <a:uFill>
                  <a:noFill/>
                </a:uFill>
                <a:hlinkClick r:id="rId2"/>
              </a:rPr>
              <a:t>https://cwiki.apache.org/confluence/display/Hive/Home</a:t>
            </a:r>
            <a:r>
              <a:rPr lang="es-419" sz="1200">
                <a:solidFill>
                  <a:srgbClr val="E6EDF3"/>
                </a:solidFill>
                <a:highlight>
                  <a:srgbClr val="0D1117"/>
                </a:highlight>
              </a:rPr>
              <a:t>)</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solidFill>
                  <a:schemeClr val="dk1"/>
                </a:solidFill>
              </a:rPr>
              <a:t>Obligatoria. </a:t>
            </a:r>
            <a:br>
              <a:rPr b="1" lang="es-419">
                <a:solidFill>
                  <a:schemeClr val="dk1"/>
                </a:solidFill>
              </a:rPr>
            </a:br>
            <a:r>
              <a:rPr lang="es-419">
                <a:solidFill>
                  <a:schemeClr val="dk1"/>
                </a:solidFill>
              </a:rPr>
              <a:t>Indican aquello que se pretende que el estudiante logre con la clase. Recuerda que se enuncian en principio con el verbo en infinitivo delante (por ejemplo: “Comprender…”, “Analizar…”, “conocer…”, etc). Se debe destacar en negrita el verbo. Los objetivos deben ser concretos, medibles y coherentes con los contenidos.</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slides de consejos.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Se puede usar para comenzar o finalizar la clase, según sea más conveniente.. </a:t>
            </a:r>
            <a:endParaRPr/>
          </a:p>
          <a:p>
            <a:pPr indent="0" lvl="0" marL="0" rtl="0" algn="l">
              <a:lnSpc>
                <a:spcPct val="100000"/>
              </a:lnSpc>
              <a:spcBef>
                <a:spcPts val="0"/>
              </a:spcBef>
              <a:spcAft>
                <a:spcPts val="0"/>
              </a:spcAft>
              <a:buClr>
                <a:schemeClr val="dk1"/>
              </a:buClr>
              <a:buSzPts val="1100"/>
              <a:buFont typeface="Arial"/>
              <a:buNone/>
            </a:pPr>
            <a:r>
              <a:rPr lang="es-419"/>
              <a:t>El glosario es un recurso que repasa y define rápidamente los conceptos centrales acumulados. Ayuda a los estudiantes a recuperar aquellos saberes que se darán por dados.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con citas.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solidFill>
                  <a:schemeClr val="dk1"/>
                </a:solidFill>
              </a:rPr>
              <a:t>Obligatoria.</a:t>
            </a:r>
            <a:br>
              <a:rPr lang="es-419">
                <a:solidFill>
                  <a:schemeClr val="dk1"/>
                </a:solidFill>
              </a:rPr>
            </a:br>
            <a:r>
              <a:rPr lang="es-419">
                <a:solidFill>
                  <a:schemeClr val="dk1"/>
                </a:solidFill>
              </a:rPr>
              <a:t>Completar el resumen con palabras claves de lo visto.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rPr>
              <a:t>Obligatoria.</a:t>
            </a:r>
            <a:br>
              <a:rPr lang="es-419">
                <a:solidFill>
                  <a:schemeClr val="dk1"/>
                </a:solidFill>
              </a:rPr>
            </a:br>
            <a:r>
              <a:rPr lang="es-419">
                <a:solidFill>
                  <a:schemeClr val="dk1"/>
                </a:solidFill>
              </a:rPr>
              <a:t>De cierre.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rPr>
              <a:t>Obligatoria.</a:t>
            </a:r>
            <a:br>
              <a:rPr lang="es-419">
                <a:solidFill>
                  <a:schemeClr val="dk1"/>
                </a:solidFill>
              </a:rPr>
            </a:br>
            <a:r>
              <a:rPr lang="es-419">
                <a:solidFill>
                  <a:schemeClr val="dk1"/>
                </a:solidFill>
              </a:rPr>
              <a:t>De cierre.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Obligatoria.</a:t>
            </a:r>
            <a:endParaRPr b="1"/>
          </a:p>
          <a:p>
            <a:pPr indent="0" lvl="0" marL="0" rtl="0" algn="l">
              <a:lnSpc>
                <a:spcPct val="100000"/>
              </a:lnSpc>
              <a:spcBef>
                <a:spcPts val="0"/>
              </a:spcBef>
              <a:spcAft>
                <a:spcPts val="0"/>
              </a:spcAft>
              <a:buClr>
                <a:schemeClr val="dk1"/>
              </a:buClr>
              <a:buSzPts val="1100"/>
              <a:buFont typeface="Arial"/>
              <a:buNone/>
            </a:pPr>
            <a:r>
              <a:rPr lang="es-419"/>
              <a:t>Usar para los temas más importantes de la clase, donde se introducen conceptos que se ven en varios slides. No hay que usarla para todos los temas.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texto e imagen. Si no alcanza, no sobrecargar, usar otra con el mismo título para indicar que continúa el mismo módulo.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sólo texto. Si no alcanza, no sobrecargar, usar otra con el mismo título para indicar que continúa el mismo módulo.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Usar para slides de texto e imagen. Si no alcanza, no sobrecargar, usar otra con el mismo título para indicar que continúa el mismo módulo.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para los subtemas de las temáticas abordadas.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 name="Google Shape;4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9" name="Google Shape;4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4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4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4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 name="Google Shape;56;p4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4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4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4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4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4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4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4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5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3" name="Shape 73"/>
        <p:cNvGrpSpPr/>
        <p:nvPr/>
      </p:nvGrpSpPr>
      <p:grpSpPr>
        <a:xfrm>
          <a:off x="0" y="0"/>
          <a:ext cx="0" cy="0"/>
          <a:chOff x="0" y="0"/>
          <a:chExt cx="0" cy="0"/>
        </a:xfrm>
      </p:grpSpPr>
      <p:sp>
        <p:nvSpPr>
          <p:cNvPr id="74" name="Google Shape;74;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75" name="Google Shape;75;p51"/>
          <p:cNvPicPr preferRelativeResize="0"/>
          <p:nvPr/>
        </p:nvPicPr>
        <p:blipFill rotWithShape="1">
          <a:blip r:embed="rId2">
            <a:alphaModFix/>
          </a:blip>
          <a:srcRect b="0" l="0" r="0" t="0"/>
          <a:stretch/>
        </p:blipFill>
        <p:spPr>
          <a:xfrm>
            <a:off x="-2" y="39"/>
            <a:ext cx="9144003" cy="514343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6" name="Shape 76"/>
        <p:cNvGrpSpPr/>
        <p:nvPr/>
      </p:nvGrpSpPr>
      <p:grpSpPr>
        <a:xfrm>
          <a:off x="0" y="0"/>
          <a:ext cx="0" cy="0"/>
          <a:chOff x="0" y="0"/>
          <a:chExt cx="0" cy="0"/>
        </a:xfrm>
      </p:grpSpPr>
      <p:sp>
        <p:nvSpPr>
          <p:cNvPr id="77" name="Google Shape;7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pic>
        <p:nvPicPr>
          <p:cNvPr id="78" name="Google Shape;78;p52"/>
          <p:cNvPicPr preferRelativeResize="0"/>
          <p:nvPr/>
        </p:nvPicPr>
        <p:blipFill rotWithShape="1">
          <a:blip r:embed="rId2">
            <a:alphaModFix/>
          </a:blip>
          <a:srcRect b="0" l="0" r="0" t="0"/>
          <a:stretch/>
        </p:blipFill>
        <p:spPr>
          <a:xfrm>
            <a:off x="8012850" y="51200"/>
            <a:ext cx="936076" cy="935199"/>
          </a:xfrm>
          <a:prstGeom prst="rect">
            <a:avLst/>
          </a:prstGeom>
          <a:noFill/>
          <a:ln>
            <a:noFill/>
          </a:ln>
        </p:spPr>
      </p:pic>
      <p:cxnSp>
        <p:nvCxnSpPr>
          <p:cNvPr id="79" name="Google Shape;79;p52"/>
          <p:cNvCxnSpPr/>
          <p:nvPr/>
        </p:nvCxnSpPr>
        <p:spPr>
          <a:xfrm>
            <a:off x="404475" y="906825"/>
            <a:ext cx="83247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 name="Shape 22"/>
        <p:cNvGrpSpPr/>
        <p:nvPr/>
      </p:nvGrpSpPr>
      <p:grpSpPr>
        <a:xfrm>
          <a:off x="0" y="0"/>
          <a:ext cx="0" cy="0"/>
          <a:chOff x="0" y="0"/>
          <a:chExt cx="0" cy="0"/>
        </a:xfrm>
      </p:grpSpPr>
      <p:pic>
        <p:nvPicPr>
          <p:cNvPr id="23" name="Google Shape;23;p3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24" name="Shape 24"/>
        <p:cNvGrpSpPr/>
        <p:nvPr/>
      </p:nvGrpSpPr>
      <p:grpSpPr>
        <a:xfrm>
          <a:off x="0" y="0"/>
          <a:ext cx="0" cy="0"/>
          <a:chOff x="0" y="0"/>
          <a:chExt cx="0" cy="0"/>
        </a:xfrm>
      </p:grpSpPr>
      <p:sp>
        <p:nvSpPr>
          <p:cNvPr id="25" name="Google Shape;25;p34"/>
          <p:cNvSpPr txBox="1"/>
          <p:nvPr>
            <p:ph type="title"/>
          </p:nvPr>
        </p:nvSpPr>
        <p:spPr>
          <a:xfrm>
            <a:off x="723450" y="511025"/>
            <a:ext cx="7697100" cy="482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Arial"/>
              <a:buNone/>
              <a:defRPr>
                <a:solidFill>
                  <a:schemeClr val="lt1"/>
                </a:solidFill>
                <a:latin typeface="Arial"/>
                <a:ea typeface="Arial"/>
                <a:cs typeface="Arial"/>
                <a:sym typeface="Arial"/>
              </a:defRPr>
            </a:lvl1pPr>
            <a:lvl2pPr lvl="1" algn="l">
              <a:lnSpc>
                <a:spcPct val="100000"/>
              </a:lnSpc>
              <a:spcBef>
                <a:spcPts val="0"/>
              </a:spcBef>
              <a:spcAft>
                <a:spcPts val="0"/>
              </a:spcAft>
              <a:buSzPts val="2800"/>
              <a:buFont typeface="Arial"/>
              <a:buNone/>
              <a:defRPr>
                <a:latin typeface="Arial"/>
                <a:ea typeface="Arial"/>
                <a:cs typeface="Arial"/>
                <a:sym typeface="Arial"/>
              </a:defRPr>
            </a:lvl2pPr>
            <a:lvl3pPr lvl="2" algn="l">
              <a:lnSpc>
                <a:spcPct val="100000"/>
              </a:lnSpc>
              <a:spcBef>
                <a:spcPts val="0"/>
              </a:spcBef>
              <a:spcAft>
                <a:spcPts val="0"/>
              </a:spcAft>
              <a:buSzPts val="2800"/>
              <a:buFont typeface="Arial"/>
              <a:buNone/>
              <a:defRPr>
                <a:latin typeface="Arial"/>
                <a:ea typeface="Arial"/>
                <a:cs typeface="Arial"/>
                <a:sym typeface="Arial"/>
              </a:defRPr>
            </a:lvl3pPr>
            <a:lvl4pPr lvl="3" algn="l">
              <a:lnSpc>
                <a:spcPct val="100000"/>
              </a:lnSpc>
              <a:spcBef>
                <a:spcPts val="0"/>
              </a:spcBef>
              <a:spcAft>
                <a:spcPts val="0"/>
              </a:spcAft>
              <a:buSzPts val="2800"/>
              <a:buFont typeface="Arial"/>
              <a:buNone/>
              <a:defRPr>
                <a:latin typeface="Arial"/>
                <a:ea typeface="Arial"/>
                <a:cs typeface="Arial"/>
                <a:sym typeface="Arial"/>
              </a:defRPr>
            </a:lvl4pPr>
            <a:lvl5pPr lvl="4" algn="l">
              <a:lnSpc>
                <a:spcPct val="100000"/>
              </a:lnSpc>
              <a:spcBef>
                <a:spcPts val="0"/>
              </a:spcBef>
              <a:spcAft>
                <a:spcPts val="0"/>
              </a:spcAft>
              <a:buSzPts val="2800"/>
              <a:buFont typeface="Arial"/>
              <a:buNone/>
              <a:defRPr>
                <a:latin typeface="Arial"/>
                <a:ea typeface="Arial"/>
                <a:cs typeface="Arial"/>
                <a:sym typeface="Arial"/>
              </a:defRPr>
            </a:lvl5pPr>
            <a:lvl6pPr lvl="5" algn="l">
              <a:lnSpc>
                <a:spcPct val="100000"/>
              </a:lnSpc>
              <a:spcBef>
                <a:spcPts val="0"/>
              </a:spcBef>
              <a:spcAft>
                <a:spcPts val="0"/>
              </a:spcAft>
              <a:buSzPts val="2800"/>
              <a:buFont typeface="Arial"/>
              <a:buNone/>
              <a:defRPr>
                <a:latin typeface="Arial"/>
                <a:ea typeface="Arial"/>
                <a:cs typeface="Arial"/>
                <a:sym typeface="Arial"/>
              </a:defRPr>
            </a:lvl6pPr>
            <a:lvl7pPr lvl="6" algn="l">
              <a:lnSpc>
                <a:spcPct val="100000"/>
              </a:lnSpc>
              <a:spcBef>
                <a:spcPts val="0"/>
              </a:spcBef>
              <a:spcAft>
                <a:spcPts val="0"/>
              </a:spcAft>
              <a:buSzPts val="2800"/>
              <a:buFont typeface="Arial"/>
              <a:buNone/>
              <a:defRPr>
                <a:latin typeface="Arial"/>
                <a:ea typeface="Arial"/>
                <a:cs typeface="Arial"/>
                <a:sym typeface="Arial"/>
              </a:defRPr>
            </a:lvl7pPr>
            <a:lvl8pPr lvl="7" algn="l">
              <a:lnSpc>
                <a:spcPct val="100000"/>
              </a:lnSpc>
              <a:spcBef>
                <a:spcPts val="0"/>
              </a:spcBef>
              <a:spcAft>
                <a:spcPts val="0"/>
              </a:spcAft>
              <a:buSzPts val="2800"/>
              <a:buFont typeface="Arial"/>
              <a:buNone/>
              <a:defRPr>
                <a:latin typeface="Arial"/>
                <a:ea typeface="Arial"/>
                <a:cs typeface="Arial"/>
                <a:sym typeface="Arial"/>
              </a:defRPr>
            </a:lvl8pPr>
            <a:lvl9pPr lvl="8" algn="l">
              <a:lnSpc>
                <a:spcPct val="100000"/>
              </a:lnSpc>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jpg"/><Relationship Id="rId4" Type="http://schemas.openxmlformats.org/officeDocument/2006/relationships/hyperlink" Target="https://docs.gethue.com/administrator/configuration/connectors/" TargetMode="External"/><Relationship Id="rId5" Type="http://schemas.openxmlformats.org/officeDocument/2006/relationships/hyperlink" Target="https://demo.gethue.com/hue/accounts/login?nex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4.jp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hyperlink" Target="https://cwiki.apache.org/confluence/display/Hive/LanguageManual+DDL" TargetMode="External"/><Relationship Id="rId5" Type="http://schemas.openxmlformats.org/officeDocument/2006/relationships/hyperlink" Target="https://cwiki.apache.org/confluence/display/Hive/LanguageManual+DML" TargetMode="External"/><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4">
            <a:alphaModFix/>
          </a:blip>
          <a:srcRect b="24382" l="0" r="0" t="6635"/>
          <a:stretch/>
        </p:blipFill>
        <p:spPr>
          <a:xfrm rot="-285468">
            <a:off x="1574751" y="1505191"/>
            <a:ext cx="2690973" cy="2785495"/>
          </a:xfrm>
          <a:prstGeom prst="roundRect">
            <a:avLst>
              <a:gd fmla="val 16646" name="adj"/>
            </a:avLst>
          </a:prstGeom>
          <a:noFill/>
          <a:ln cap="flat" cmpd="sng" w="38100">
            <a:solidFill>
              <a:srgbClr val="FFFF01"/>
            </a:solidFill>
            <a:prstDash val="solid"/>
            <a:round/>
            <a:headEnd len="sm" w="sm" type="none"/>
            <a:tailEnd len="sm" w="sm" type="none"/>
          </a:ln>
          <a:effectLst>
            <a:outerShdw blurRad="57150" rotWithShape="0" algn="bl" dir="5400000" dist="19050">
              <a:srgbClr val="000000">
                <a:alpha val="43529"/>
              </a:srgbClr>
            </a:outerShdw>
          </a:effectLst>
        </p:spPr>
      </p:pic>
      <p:sp>
        <p:nvSpPr>
          <p:cNvPr id="85" name="Google Shape;85;p1"/>
          <p:cNvSpPr txBox="1"/>
          <p:nvPr/>
        </p:nvSpPr>
        <p:spPr>
          <a:xfrm>
            <a:off x="4152613" y="2140800"/>
            <a:ext cx="4771800" cy="861900"/>
          </a:xfrm>
          <a:prstGeom prst="rect">
            <a:avLst/>
          </a:prstGeom>
          <a:noFill/>
          <a:ln>
            <a:noFill/>
          </a:ln>
          <a:effectLst>
            <a:outerShdw blurRad="57150" rotWithShape="0" algn="bl" dir="5400000" dist="19050">
              <a:srgbClr val="000000">
                <a:alpha val="49411"/>
              </a:srgbClr>
            </a:outerShdw>
          </a:effectLst>
        </p:spPr>
        <p:txBody>
          <a:bodyPr anchorCtr="0" anchor="t" bIns="45725" lIns="45725" spcFirstLastPara="1" rIns="46600" wrap="square" tIns="45725">
            <a:spAutoFit/>
          </a:bodyPr>
          <a:lstStyle/>
          <a:p>
            <a:pPr indent="0" lvl="0" marL="457200" marR="0" rtl="0" algn="l">
              <a:lnSpc>
                <a:spcPct val="100000"/>
              </a:lnSpc>
              <a:spcBef>
                <a:spcPts val="0"/>
              </a:spcBef>
              <a:spcAft>
                <a:spcPts val="0"/>
              </a:spcAft>
              <a:buClr>
                <a:srgbClr val="000000"/>
              </a:buClr>
              <a:buSzPts val="5000"/>
              <a:buFont typeface="Arial"/>
              <a:buNone/>
            </a:pPr>
            <a:r>
              <a:rPr b="0" i="0" lang="es-419" sz="5000" u="none" cap="none" strike="noStrike">
                <a:solidFill>
                  <a:srgbClr val="FFFF01"/>
                </a:solidFill>
                <a:latin typeface="Anybody Black"/>
                <a:ea typeface="Anybody Black"/>
                <a:cs typeface="Anybody Black"/>
                <a:sym typeface="Anybody Black"/>
              </a:rPr>
              <a:t>Hive</a:t>
            </a:r>
            <a:endParaRPr b="0" i="0" sz="5000" u="none" cap="none" strike="noStrike">
              <a:solidFill>
                <a:srgbClr val="FFFF01"/>
              </a:solidFill>
              <a:latin typeface="Anybody Black"/>
              <a:ea typeface="Anybody Black"/>
              <a:cs typeface="Anybody Black"/>
              <a:sym typeface="Anybody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graphicFrame>
        <p:nvGraphicFramePr>
          <p:cNvPr id="158" name="Google Shape;158;p10"/>
          <p:cNvGraphicFramePr/>
          <p:nvPr/>
        </p:nvGraphicFramePr>
        <p:xfrm>
          <a:off x="952500" y="1375475"/>
          <a:ext cx="3000000" cy="3000000"/>
        </p:xfrm>
        <a:graphic>
          <a:graphicData uri="http://schemas.openxmlformats.org/drawingml/2006/table">
            <a:tbl>
              <a:tblPr>
                <a:noFill/>
                <a:tableStyleId>{DDA39E9C-BB32-4849-A4C6-921E445F1FBE}</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100"/>
                        <a:buFont typeface="Arial"/>
                        <a:buNone/>
                      </a:pPr>
                      <a:r>
                        <a:rPr b="1" lang="es-419" sz="1100" u="none" cap="none" strike="noStrike">
                          <a:solidFill>
                            <a:schemeClr val="lt1"/>
                          </a:solidFill>
                          <a:latin typeface="Inter"/>
                          <a:ea typeface="Inter"/>
                          <a:cs typeface="Inter"/>
                          <a:sym typeface="Inter"/>
                        </a:rPr>
                        <a:t>MANAGED</a:t>
                      </a:r>
                      <a:endParaRPr b="1" sz="1100" u="none" cap="none" strike="noStrike">
                        <a:solidFill>
                          <a:schemeClr val="lt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5C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s-419" sz="1100" u="none" cap="none" strike="noStrike">
                          <a:solidFill>
                            <a:schemeClr val="lt1"/>
                          </a:solidFill>
                          <a:latin typeface="Inter"/>
                          <a:ea typeface="Inter"/>
                          <a:cs typeface="Inter"/>
                          <a:sym typeface="Inter"/>
                        </a:rPr>
                        <a:t>EXTERNAL</a:t>
                      </a:r>
                      <a:endParaRPr b="1" sz="1100" u="none" cap="none" strike="noStrike">
                        <a:solidFill>
                          <a:schemeClr val="lt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5CFF"/>
                    </a:solidFil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lang="es-419" sz="1100" u="none" cap="none" strike="noStrike">
                          <a:solidFill>
                            <a:schemeClr val="dk1"/>
                          </a:solidFill>
                          <a:latin typeface="Inter"/>
                          <a:ea typeface="Inter"/>
                          <a:cs typeface="Inter"/>
                          <a:sym typeface="Inter"/>
                        </a:rPr>
                        <a:t>Hacen referencia a un </a:t>
                      </a:r>
                      <a:r>
                        <a:rPr b="1" lang="es-419" sz="1100" u="none" cap="none" strike="noStrike">
                          <a:solidFill>
                            <a:schemeClr val="dk1"/>
                          </a:solidFill>
                          <a:latin typeface="Inter"/>
                          <a:ea typeface="Inter"/>
                          <a:cs typeface="Inter"/>
                          <a:sym typeface="Inter"/>
                        </a:rPr>
                        <a:t>path</a:t>
                      </a:r>
                      <a:r>
                        <a:rPr lang="es-419" sz="1100" u="none" cap="none" strike="noStrike">
                          <a:solidFill>
                            <a:schemeClr val="dk1"/>
                          </a:solidFill>
                          <a:latin typeface="Inter"/>
                          <a:ea typeface="Inter"/>
                          <a:cs typeface="Inter"/>
                          <a:sym typeface="Inter"/>
                        </a:rPr>
                        <a:t> dentro de </a:t>
                      </a:r>
                      <a:r>
                        <a:rPr b="1" lang="es-419" sz="1100" u="none" cap="none" strike="noStrike">
                          <a:solidFill>
                            <a:schemeClr val="dk1"/>
                          </a:solidFill>
                          <a:latin typeface="Inter"/>
                          <a:ea typeface="Inter"/>
                          <a:cs typeface="Inter"/>
                          <a:sym typeface="Inter"/>
                        </a:rPr>
                        <a:t>HDFS</a:t>
                      </a:r>
                      <a:r>
                        <a:rPr lang="es-419" sz="1100" u="none" cap="none" strike="noStrike">
                          <a:solidFill>
                            <a:schemeClr val="dk1"/>
                          </a:solidFill>
                          <a:latin typeface="Inter"/>
                          <a:ea typeface="Inter"/>
                          <a:cs typeface="Inter"/>
                          <a:sym typeface="Inter"/>
                        </a:rPr>
                        <a:t> que es administrado por Hive</a:t>
                      </a:r>
                      <a:endParaRPr sz="1100" u="none" cap="none" strike="noStrike">
                        <a:solidFill>
                          <a:schemeClr val="dk1"/>
                        </a:solidFill>
                        <a:latin typeface="Inter"/>
                        <a:ea typeface="Inter"/>
                        <a:cs typeface="Inter"/>
                        <a:sym typeface="Inter"/>
                      </a:endParaRPr>
                    </a:p>
                  </a:txBody>
                  <a:tcPr marT="91425" marB="91425" marR="91425" marL="91425">
                    <a:lnT cap="flat" cmpd="sng" w="9525">
                      <a:solidFill>
                        <a:schemeClr val="dk1"/>
                      </a:solidFill>
                      <a:prstDash val="solid"/>
                      <a:round/>
                      <a:headEnd len="sm" w="sm" type="none"/>
                      <a:tailEnd len="sm" w="sm" type="none"/>
                    </a:lnT>
                    <a:solidFill>
                      <a:srgbClr val="FEFE1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1100" u="none" cap="none" strike="noStrike">
                          <a:solidFill>
                            <a:schemeClr val="dk1"/>
                          </a:solidFill>
                          <a:latin typeface="Inter"/>
                          <a:ea typeface="Inter"/>
                          <a:cs typeface="Inter"/>
                          <a:sym typeface="Inter"/>
                        </a:rPr>
                        <a:t>Generan </a:t>
                      </a:r>
                      <a:r>
                        <a:rPr b="1" lang="es-419" sz="1100" u="none" cap="none" strike="noStrike">
                          <a:solidFill>
                            <a:schemeClr val="dk1"/>
                          </a:solidFill>
                          <a:latin typeface="Inter"/>
                          <a:ea typeface="Inter"/>
                          <a:cs typeface="Inter"/>
                          <a:sym typeface="Inter"/>
                        </a:rPr>
                        <a:t>metadata</a:t>
                      </a:r>
                      <a:r>
                        <a:rPr lang="es-419" sz="1100" u="none" cap="none" strike="noStrike">
                          <a:solidFill>
                            <a:schemeClr val="dk1"/>
                          </a:solidFill>
                          <a:latin typeface="Inter"/>
                          <a:ea typeface="Inter"/>
                          <a:cs typeface="Inter"/>
                          <a:sym typeface="Inter"/>
                        </a:rPr>
                        <a:t> para un path de HDFS que no es administrado por Hive</a:t>
                      </a:r>
                      <a:endParaRPr sz="1100" u="none" cap="none" strike="noStrike">
                        <a:solidFill>
                          <a:schemeClr val="dk1"/>
                        </a:solidFill>
                        <a:latin typeface="Inter"/>
                        <a:ea typeface="Inter"/>
                        <a:cs typeface="Inter"/>
                        <a:sym typeface="Inter"/>
                      </a:endParaRPr>
                    </a:p>
                  </a:txBody>
                  <a:tcPr marT="91425" marB="91425" marR="91425" marL="91425">
                    <a:lnT cap="flat" cmpd="sng" w="9525">
                      <a:solidFill>
                        <a:schemeClr val="dk1"/>
                      </a:solidFill>
                      <a:prstDash val="solid"/>
                      <a:round/>
                      <a:headEnd len="sm" w="sm" type="none"/>
                      <a:tailEnd len="sm" w="sm" type="none"/>
                    </a:lnT>
                    <a:solidFill>
                      <a:srgbClr val="FEFE1E"/>
                    </a:solidFil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lang="es-419" sz="1100" u="none" cap="none" strike="noStrike">
                          <a:solidFill>
                            <a:schemeClr val="dk1"/>
                          </a:solidFill>
                          <a:latin typeface="Inter"/>
                          <a:ea typeface="Inter"/>
                          <a:cs typeface="Inter"/>
                          <a:sym typeface="Inter"/>
                        </a:rPr>
                        <a:t>El valor por defecto se especifica en en el parámetro </a:t>
                      </a:r>
                      <a:r>
                        <a:rPr b="1" lang="es-419" sz="1100" u="none" cap="none" strike="noStrike">
                          <a:solidFill>
                            <a:schemeClr val="dk1"/>
                          </a:solidFill>
                          <a:latin typeface="Inter"/>
                          <a:ea typeface="Inter"/>
                          <a:cs typeface="Inter"/>
                          <a:sym typeface="Inter"/>
                        </a:rPr>
                        <a:t>hive.metastore.warehouse.dir</a:t>
                      </a:r>
                      <a:r>
                        <a:rPr lang="es-419" sz="1100" u="none" cap="none" strike="noStrike">
                          <a:solidFill>
                            <a:schemeClr val="dk1"/>
                          </a:solidFill>
                          <a:latin typeface="Inter"/>
                          <a:ea typeface="Inter"/>
                          <a:cs typeface="Inter"/>
                          <a:sym typeface="Inter"/>
                        </a:rPr>
                        <a:t> y típicamente es </a:t>
                      </a:r>
                      <a:r>
                        <a:rPr b="1" lang="es-419" sz="1100" u="none" cap="none" strike="noStrike">
                          <a:solidFill>
                            <a:schemeClr val="dk1"/>
                          </a:solidFill>
                          <a:latin typeface="Inter"/>
                          <a:ea typeface="Inter"/>
                          <a:cs typeface="Inter"/>
                          <a:sym typeface="Inter"/>
                        </a:rPr>
                        <a:t>/user/hive/warehouse/</a:t>
                      </a:r>
                      <a:endParaRPr b="1" sz="1100" u="none" cap="none" strike="noStrike">
                        <a:solidFill>
                          <a:schemeClr val="dk1"/>
                        </a:solidFill>
                        <a:latin typeface="Inter"/>
                        <a:ea typeface="Inter"/>
                        <a:cs typeface="Inter"/>
                        <a:sym typeface="Inter"/>
                      </a:endParaRPr>
                    </a:p>
                  </a:txBody>
                  <a:tcPr marT="91425" marB="91425" marR="91425" marL="91425">
                    <a:solidFill>
                      <a:srgbClr val="FEFE1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1100" u="none" cap="none" strike="noStrike">
                          <a:solidFill>
                            <a:schemeClr val="dk1"/>
                          </a:solidFill>
                          <a:latin typeface="Inter"/>
                          <a:ea typeface="Inter"/>
                          <a:cs typeface="Inter"/>
                          <a:sym typeface="Inter"/>
                        </a:rPr>
                        <a:t>Debemos agregar la palabra clave </a:t>
                      </a:r>
                      <a:r>
                        <a:rPr b="1" lang="es-419" sz="1100" u="none" cap="none" strike="noStrike">
                          <a:solidFill>
                            <a:schemeClr val="dk1"/>
                          </a:solidFill>
                          <a:latin typeface="Inter"/>
                          <a:ea typeface="Inter"/>
                          <a:cs typeface="Inter"/>
                          <a:sym typeface="Inter"/>
                        </a:rPr>
                        <a:t>EXTERNAL</a:t>
                      </a:r>
                      <a:r>
                        <a:rPr lang="es-419" sz="1100" u="none" cap="none" strike="noStrike">
                          <a:solidFill>
                            <a:schemeClr val="dk1"/>
                          </a:solidFill>
                          <a:latin typeface="Inter"/>
                          <a:ea typeface="Inter"/>
                          <a:cs typeface="Inter"/>
                          <a:sym typeface="Inter"/>
                        </a:rPr>
                        <a:t> y especificar el path de </a:t>
                      </a:r>
                      <a:r>
                        <a:rPr b="1" lang="es-419" sz="1100" u="none" cap="none" strike="noStrike">
                          <a:solidFill>
                            <a:schemeClr val="dk1"/>
                          </a:solidFill>
                          <a:latin typeface="Inter"/>
                          <a:ea typeface="Inter"/>
                          <a:cs typeface="Inter"/>
                          <a:sym typeface="Inter"/>
                        </a:rPr>
                        <a:t>HDFS</a:t>
                      </a:r>
                      <a:r>
                        <a:rPr lang="es-419" sz="1100" u="none" cap="none" strike="noStrike">
                          <a:solidFill>
                            <a:schemeClr val="dk1"/>
                          </a:solidFill>
                          <a:latin typeface="Inter"/>
                          <a:ea typeface="Inter"/>
                          <a:cs typeface="Inter"/>
                          <a:sym typeface="Inter"/>
                        </a:rPr>
                        <a:t> en la sección </a:t>
                      </a:r>
                      <a:r>
                        <a:rPr b="1" lang="es-419" sz="1100" u="none" cap="none" strike="noStrike">
                          <a:solidFill>
                            <a:schemeClr val="dk1"/>
                          </a:solidFill>
                          <a:latin typeface="Inter"/>
                          <a:ea typeface="Inter"/>
                          <a:cs typeface="Inter"/>
                          <a:sym typeface="Inter"/>
                        </a:rPr>
                        <a:t>LOCATION</a:t>
                      </a:r>
                      <a:endParaRPr b="1" sz="1100" u="none" cap="none" strike="noStrike">
                        <a:solidFill>
                          <a:schemeClr val="dk1"/>
                        </a:solidFill>
                        <a:latin typeface="Inter"/>
                        <a:ea typeface="Inter"/>
                        <a:cs typeface="Inter"/>
                        <a:sym typeface="Inter"/>
                      </a:endParaRPr>
                    </a:p>
                  </a:txBody>
                  <a:tcPr marT="91425" marB="91425" marR="91425" marL="91425">
                    <a:solidFill>
                      <a:srgbClr val="FEFE1E"/>
                    </a:solidFill>
                  </a:tcPr>
                </a:tc>
              </a:tr>
              <a:tr h="381000">
                <a:tc>
                  <a:txBody>
                    <a:bodyPr/>
                    <a:lstStyle/>
                    <a:p>
                      <a:pPr indent="0" lvl="0" marL="0" marR="0" rtl="0" algn="l">
                        <a:lnSpc>
                          <a:spcPct val="100000"/>
                        </a:lnSpc>
                        <a:spcBef>
                          <a:spcPts val="0"/>
                        </a:spcBef>
                        <a:spcAft>
                          <a:spcPts val="0"/>
                        </a:spcAft>
                        <a:buClr>
                          <a:srgbClr val="000000"/>
                        </a:buClr>
                        <a:buSzPts val="1100"/>
                        <a:buFont typeface="Arial"/>
                        <a:buNone/>
                      </a:pPr>
                      <a:r>
                        <a:rPr lang="es-419" sz="1100" u="none" cap="none" strike="noStrike">
                          <a:solidFill>
                            <a:schemeClr val="dk1"/>
                          </a:solidFill>
                          <a:latin typeface="Inter"/>
                          <a:ea typeface="Inter"/>
                          <a:cs typeface="Inter"/>
                          <a:sym typeface="Inter"/>
                        </a:rPr>
                        <a:t>En caso de realizar una operación de tipo</a:t>
                      </a:r>
                      <a:r>
                        <a:rPr b="1" lang="es-419" sz="1100" u="none" cap="none" strike="noStrike">
                          <a:solidFill>
                            <a:schemeClr val="dk1"/>
                          </a:solidFill>
                          <a:latin typeface="Inter"/>
                          <a:ea typeface="Inter"/>
                          <a:cs typeface="Inter"/>
                          <a:sym typeface="Inter"/>
                        </a:rPr>
                        <a:t> DROP TABLE</a:t>
                      </a:r>
                      <a:r>
                        <a:rPr lang="es-419" sz="1100" u="none" cap="none" strike="noStrike">
                          <a:solidFill>
                            <a:schemeClr val="dk1"/>
                          </a:solidFill>
                          <a:latin typeface="Inter"/>
                          <a:ea typeface="Inter"/>
                          <a:cs typeface="Inter"/>
                          <a:sym typeface="Inter"/>
                        </a:rPr>
                        <a:t>, Hive eliminaría la metadata de la tabla y los datos</a:t>
                      </a:r>
                      <a:endParaRPr sz="1100" u="none" cap="none" strike="noStrike">
                        <a:solidFill>
                          <a:schemeClr val="dk1"/>
                        </a:solidFill>
                        <a:latin typeface="Inter"/>
                        <a:ea typeface="Inter"/>
                        <a:cs typeface="Inter"/>
                        <a:sym typeface="Inter"/>
                      </a:endParaRPr>
                    </a:p>
                  </a:txBody>
                  <a:tcPr marT="91425" marB="91425" marR="91425" marL="91425">
                    <a:solidFill>
                      <a:srgbClr val="FEFE1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419" sz="1100" u="none" cap="none" strike="noStrike">
                          <a:solidFill>
                            <a:schemeClr val="dk1"/>
                          </a:solidFill>
                          <a:latin typeface="Inter"/>
                          <a:ea typeface="Inter"/>
                          <a:cs typeface="Inter"/>
                          <a:sym typeface="Inter"/>
                        </a:rPr>
                        <a:t>En caso de realizar una operación de tipo DROP </a:t>
                      </a:r>
                      <a:r>
                        <a:rPr b="1" lang="es-419" sz="1100" u="none" cap="none" strike="noStrike">
                          <a:solidFill>
                            <a:schemeClr val="dk1"/>
                          </a:solidFill>
                          <a:latin typeface="Inter"/>
                          <a:ea typeface="Inter"/>
                          <a:cs typeface="Inter"/>
                          <a:sym typeface="Inter"/>
                        </a:rPr>
                        <a:t>TABLE</a:t>
                      </a:r>
                      <a:r>
                        <a:rPr lang="es-419" sz="1100" u="none" cap="none" strike="noStrike">
                          <a:solidFill>
                            <a:schemeClr val="dk1"/>
                          </a:solidFill>
                          <a:latin typeface="Inter"/>
                          <a:ea typeface="Inter"/>
                          <a:cs typeface="Inter"/>
                          <a:sym typeface="Inter"/>
                        </a:rPr>
                        <a:t>, Hive eliminaría la metadata de la tabla pero no los datos</a:t>
                      </a:r>
                      <a:endParaRPr sz="1100" u="none" cap="none" strike="noStrike">
                        <a:solidFill>
                          <a:schemeClr val="dk1"/>
                        </a:solidFill>
                        <a:latin typeface="Inter"/>
                        <a:ea typeface="Inter"/>
                        <a:cs typeface="Inter"/>
                        <a:sym typeface="Inter"/>
                      </a:endParaRPr>
                    </a:p>
                  </a:txBody>
                  <a:tcPr marT="91425" marB="91425" marR="91425" marL="91425">
                    <a:solidFill>
                      <a:srgbClr val="FEFE1E"/>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11"/>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164" name="Google Shape;164;p11"/>
          <p:cNvSpPr txBox="1"/>
          <p:nvPr/>
        </p:nvSpPr>
        <p:spPr>
          <a:xfrm>
            <a:off x="1159125" y="842525"/>
            <a:ext cx="7357500" cy="248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s-419" sz="2200" u="none" cap="none" strike="noStrike">
                <a:solidFill>
                  <a:srgbClr val="000000"/>
                </a:solidFill>
                <a:latin typeface="Inter"/>
                <a:ea typeface="Inter"/>
                <a:cs typeface="Inter"/>
                <a:sym typeface="Inter"/>
              </a:rPr>
              <a:t>Además de los </a:t>
            </a:r>
            <a:r>
              <a:rPr b="0" i="0" lang="es-419" sz="2200" u="none" cap="none" strike="noStrike">
                <a:solidFill>
                  <a:schemeClr val="lt1"/>
                </a:solidFill>
                <a:highlight>
                  <a:srgbClr val="9F5CFF"/>
                </a:highlight>
                <a:latin typeface="Inter"/>
                <a:ea typeface="Inter"/>
                <a:cs typeface="Inter"/>
                <a:sym typeface="Inter"/>
              </a:rPr>
              <a:t>tipos de datos </a:t>
            </a:r>
            <a:r>
              <a:rPr b="0" i="0" lang="es-419" sz="2200" u="none" cap="none" strike="noStrike">
                <a:solidFill>
                  <a:srgbClr val="000000"/>
                </a:solidFill>
                <a:latin typeface="Inter"/>
                <a:ea typeface="Inter"/>
                <a:cs typeface="Inter"/>
                <a:sym typeface="Inter"/>
              </a:rPr>
              <a:t>comunes a todos los motores de bases de datos relacionales, ofrece una nueva categoría de tipos de datos complejos:</a:t>
            </a:r>
            <a:endParaRPr b="0" i="0" sz="2200" u="none" cap="none" strike="noStrike">
              <a:solidFill>
                <a:srgbClr val="000000"/>
              </a:solidFill>
              <a:latin typeface="Inter"/>
              <a:ea typeface="Inter"/>
              <a:cs typeface="Inter"/>
              <a:sym typeface="Inter"/>
            </a:endParaRPr>
          </a:p>
          <a:p>
            <a:pPr indent="-368300" lvl="0" marL="457200" marR="0" rtl="0" algn="l">
              <a:lnSpc>
                <a:spcPct val="115000"/>
              </a:lnSpc>
              <a:spcBef>
                <a:spcPts val="1200"/>
              </a:spcBef>
              <a:spcAft>
                <a:spcPts val="0"/>
              </a:spcAft>
              <a:buClr>
                <a:schemeClr val="dk1"/>
              </a:buClr>
              <a:buSzPts val="2200"/>
              <a:buFont typeface="Arial"/>
              <a:buChar char="●"/>
            </a:pPr>
            <a:r>
              <a:rPr b="0" i="0" lang="es-419" sz="2200" u="none" cap="none" strike="noStrike">
                <a:solidFill>
                  <a:srgbClr val="000000"/>
                </a:solidFill>
                <a:latin typeface="Inter"/>
                <a:ea typeface="Inter"/>
                <a:cs typeface="Inter"/>
                <a:sym typeface="Inter"/>
              </a:rPr>
              <a:t>ARRAY&lt;data_type&gt;</a:t>
            </a:r>
            <a:endParaRPr b="0" i="0" sz="2200" u="none" cap="none" strike="noStrike">
              <a:solidFill>
                <a:srgbClr val="000000"/>
              </a:solidFill>
              <a:latin typeface="Inter"/>
              <a:ea typeface="Inter"/>
              <a:cs typeface="Inter"/>
              <a:sym typeface="Inter"/>
            </a:endParaRPr>
          </a:p>
          <a:p>
            <a:pPr indent="-368300" lvl="0" marL="457200" marR="0" rtl="0" algn="l">
              <a:lnSpc>
                <a:spcPct val="115000"/>
              </a:lnSpc>
              <a:spcBef>
                <a:spcPts val="0"/>
              </a:spcBef>
              <a:spcAft>
                <a:spcPts val="0"/>
              </a:spcAft>
              <a:buClr>
                <a:schemeClr val="dk1"/>
              </a:buClr>
              <a:buSzPts val="2200"/>
              <a:buFont typeface="Arial"/>
              <a:buChar char="●"/>
            </a:pPr>
            <a:r>
              <a:rPr b="0" i="0" lang="es-419" sz="2200" u="none" cap="none" strike="noStrike">
                <a:solidFill>
                  <a:srgbClr val="000000"/>
                </a:solidFill>
                <a:latin typeface="Inter"/>
                <a:ea typeface="Inter"/>
                <a:cs typeface="Inter"/>
                <a:sym typeface="Inter"/>
              </a:rPr>
              <a:t>MAP</a:t>
            </a:r>
            <a:r>
              <a:rPr lang="es-419" sz="2200">
                <a:solidFill>
                  <a:schemeClr val="dk1"/>
                </a:solidFill>
                <a:latin typeface="Inter"/>
                <a:ea typeface="Inter"/>
                <a:cs typeface="Inter"/>
                <a:sym typeface="Inter"/>
              </a:rPr>
              <a:t>&lt;col_name : data_type, ...&gt;</a:t>
            </a:r>
            <a:endParaRPr b="0" i="0" sz="2200" u="none" cap="none" strike="noStrike">
              <a:solidFill>
                <a:srgbClr val="000000"/>
              </a:solidFill>
              <a:latin typeface="Inter"/>
              <a:ea typeface="Inter"/>
              <a:cs typeface="Inter"/>
              <a:sym typeface="Inter"/>
            </a:endParaRPr>
          </a:p>
          <a:p>
            <a:pPr indent="-368300" lvl="0" marL="457200" marR="0" rtl="0" algn="l">
              <a:lnSpc>
                <a:spcPct val="115000"/>
              </a:lnSpc>
              <a:spcBef>
                <a:spcPts val="0"/>
              </a:spcBef>
              <a:spcAft>
                <a:spcPts val="0"/>
              </a:spcAft>
              <a:buClr>
                <a:schemeClr val="dk1"/>
              </a:buClr>
              <a:buSzPts val="2200"/>
              <a:buFont typeface="Arial"/>
              <a:buChar char="●"/>
            </a:pPr>
            <a:r>
              <a:rPr b="0" i="0" lang="es-419" sz="2200" u="none" cap="none" strike="noStrike">
                <a:solidFill>
                  <a:srgbClr val="000000"/>
                </a:solidFill>
                <a:latin typeface="Inter"/>
                <a:ea typeface="Inter"/>
                <a:cs typeface="Inter"/>
                <a:sym typeface="Inter"/>
              </a:rPr>
              <a:t>STRUCT</a:t>
            </a:r>
            <a:r>
              <a:rPr lang="es-419" sz="2200">
                <a:solidFill>
                  <a:schemeClr val="dk1"/>
                </a:solidFill>
                <a:latin typeface="Inter"/>
                <a:ea typeface="Inter"/>
                <a:cs typeface="Inter"/>
                <a:sym typeface="Inter"/>
              </a:rPr>
              <a:t>&lt;primitive_type, data_type&gt;</a:t>
            </a:r>
            <a:endParaRPr b="0" i="0" sz="2200" u="none" cap="none" strike="noStrike">
              <a:solidFill>
                <a:srgbClr val="000000"/>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3000"/>
              <a:buFont typeface="Arial"/>
              <a:buNone/>
            </a:pPr>
            <a:r>
              <a:t/>
            </a:r>
            <a:endParaRPr b="0" i="0" sz="2200" u="none" cap="none" strike="noStrike">
              <a:solidFill>
                <a:srgbClr val="000000"/>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12"/>
          <p:cNvSpPr txBox="1"/>
          <p:nvPr/>
        </p:nvSpPr>
        <p:spPr>
          <a:xfrm flipH="1" rot="-60343">
            <a:off x="1673627" y="1772878"/>
            <a:ext cx="5794193" cy="1431527"/>
          </a:xfrm>
          <a:prstGeom prst="rect">
            <a:avLst/>
          </a:prstGeom>
          <a:noFill/>
          <a:ln>
            <a:noFill/>
          </a:ln>
        </p:spPr>
        <p:txBody>
          <a:bodyPr anchorCtr="0" anchor="ctr" bIns="91425" lIns="91425" spcFirstLastPara="1" rIns="91425" wrap="square" tIns="91425">
            <a:spAutoFit/>
          </a:bodyPr>
          <a:lstStyle/>
          <a:p>
            <a:pPr indent="0" lvl="0" marL="0" marR="0" rtl="0" algn="ctr">
              <a:lnSpc>
                <a:spcPct val="125000"/>
              </a:lnSpc>
              <a:spcBef>
                <a:spcPts val="1800"/>
              </a:spcBef>
              <a:spcAft>
                <a:spcPts val="1200"/>
              </a:spcAft>
              <a:buClr>
                <a:schemeClr val="dk1"/>
              </a:buClr>
              <a:buSzPts val="1100"/>
              <a:buFont typeface="Arial"/>
              <a:buNone/>
            </a:pPr>
            <a:r>
              <a:rPr b="1" i="0" lang="es-419" sz="3600" u="none" cap="none" strike="noStrike">
                <a:solidFill>
                  <a:schemeClr val="dk1"/>
                </a:solidFill>
                <a:latin typeface="Anybody"/>
                <a:ea typeface="Anybody"/>
                <a:cs typeface="Anybody"/>
                <a:sym typeface="Anybody"/>
              </a:rPr>
              <a:t>Formatos de Almacenamiento</a:t>
            </a:r>
            <a:endParaRPr b="0" i="0" sz="3600" u="none" cap="none" strike="noStrike">
              <a:solidFill>
                <a:schemeClr val="dk1"/>
              </a:solidFill>
              <a:latin typeface="Anybody Black"/>
              <a:ea typeface="Anybody Black"/>
              <a:cs typeface="Anybody Black"/>
              <a:sym typeface="Anybody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pic>
        <p:nvPicPr>
          <p:cNvPr id="174" name="Google Shape;174;p13"/>
          <p:cNvPicPr preferRelativeResize="0"/>
          <p:nvPr/>
        </p:nvPicPr>
        <p:blipFill rotWithShape="1">
          <a:blip r:embed="rId4">
            <a:alphaModFix/>
          </a:blip>
          <a:srcRect b="0" l="0" r="0" t="0"/>
          <a:stretch/>
        </p:blipFill>
        <p:spPr>
          <a:xfrm>
            <a:off x="552900" y="1212525"/>
            <a:ext cx="3378476" cy="2334599"/>
          </a:xfrm>
          <a:prstGeom prst="rect">
            <a:avLst/>
          </a:prstGeom>
          <a:noFill/>
          <a:ln>
            <a:noFill/>
          </a:ln>
        </p:spPr>
      </p:pic>
      <p:sp>
        <p:nvSpPr>
          <p:cNvPr id="175" name="Google Shape;175;p13"/>
          <p:cNvSpPr txBox="1"/>
          <p:nvPr/>
        </p:nvSpPr>
        <p:spPr>
          <a:xfrm>
            <a:off x="4386300" y="915200"/>
            <a:ext cx="36531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Anybody Black"/>
                <a:ea typeface="Anybody Black"/>
                <a:cs typeface="Anybody Black"/>
                <a:sym typeface="Anybody Black"/>
              </a:rPr>
              <a:t>Formatos de almacenamiento</a:t>
            </a:r>
            <a:endParaRPr b="0" i="0" sz="1700" u="none" cap="none" strike="noStrike">
              <a:solidFill>
                <a:srgbClr val="000000"/>
              </a:solidFill>
              <a:latin typeface="Anybody Black"/>
              <a:ea typeface="Anybody Black"/>
              <a:cs typeface="Anybody Black"/>
              <a:sym typeface="Anybody Black"/>
            </a:endParaRPr>
          </a:p>
        </p:txBody>
      </p:sp>
      <p:sp>
        <p:nvSpPr>
          <p:cNvPr id="176" name="Google Shape;176;p13"/>
          <p:cNvSpPr txBox="1"/>
          <p:nvPr/>
        </p:nvSpPr>
        <p:spPr>
          <a:xfrm>
            <a:off x="4444050" y="1918175"/>
            <a:ext cx="3186900" cy="1286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419" sz="1100" u="none" cap="none" strike="noStrike">
                <a:solidFill>
                  <a:schemeClr val="dk1"/>
                </a:solidFill>
                <a:latin typeface="Inter"/>
                <a:ea typeface="Inter"/>
                <a:cs typeface="Inter"/>
                <a:sym typeface="Inter"/>
              </a:rPr>
              <a:t>Hive permite leer y escribir datos en diferentes formatos de archivos. Habitualmente se utilizan 2 formatos:</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12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CSV para los datos en bruto</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Parquet para los datos procesados</a:t>
            </a:r>
            <a:endParaRPr b="0" i="0" sz="1100" u="none" cap="none" strike="noStrike">
              <a:solidFill>
                <a:schemeClr val="dk1"/>
              </a:solidFill>
              <a:latin typeface="Inter"/>
              <a:ea typeface="Inter"/>
              <a:cs typeface="Inter"/>
              <a:sym typeface="Inter"/>
            </a:endParaRPr>
          </a:p>
        </p:txBody>
      </p:sp>
      <p:cxnSp>
        <p:nvCxnSpPr>
          <p:cNvPr id="177" name="Google Shape;177;p13"/>
          <p:cNvCxnSpPr/>
          <p:nvPr/>
        </p:nvCxnSpPr>
        <p:spPr>
          <a:xfrm flipH="1">
            <a:off x="4225950" y="1686825"/>
            <a:ext cx="3653100" cy="20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14"/>
          <p:cNvSpPr txBox="1"/>
          <p:nvPr/>
        </p:nvSpPr>
        <p:spPr>
          <a:xfrm flipH="1" rot="-60343">
            <a:off x="1674902" y="1994258"/>
            <a:ext cx="5794193" cy="738718"/>
          </a:xfrm>
          <a:prstGeom prst="rect">
            <a:avLst/>
          </a:prstGeom>
          <a:noFill/>
          <a:ln>
            <a:noFill/>
          </a:ln>
        </p:spPr>
        <p:txBody>
          <a:bodyPr anchorCtr="0" anchor="ctr" bIns="91425" lIns="91425" spcFirstLastPara="1" rIns="91425" wrap="square" tIns="91425">
            <a:spAutoFit/>
          </a:bodyPr>
          <a:lstStyle/>
          <a:p>
            <a:pPr indent="0" lvl="0" marL="0" marR="0" rtl="0" algn="ctr">
              <a:lnSpc>
                <a:spcPct val="125000"/>
              </a:lnSpc>
              <a:spcBef>
                <a:spcPts val="1800"/>
              </a:spcBef>
              <a:spcAft>
                <a:spcPts val="1200"/>
              </a:spcAft>
              <a:buClr>
                <a:schemeClr val="dk1"/>
              </a:buClr>
              <a:buSzPts val="1100"/>
              <a:buFont typeface="Arial"/>
              <a:buNone/>
            </a:pPr>
            <a:r>
              <a:rPr b="1" i="0" lang="es-419" sz="3600" u="none" cap="none" strike="noStrike">
                <a:solidFill>
                  <a:schemeClr val="dk1"/>
                </a:solidFill>
                <a:latin typeface="Anybody"/>
                <a:ea typeface="Anybody"/>
                <a:cs typeface="Anybody"/>
                <a:sym typeface="Anybody"/>
              </a:rPr>
              <a:t>Particiones</a:t>
            </a:r>
            <a:endParaRPr b="0" i="0" sz="3600" u="none" cap="none" strike="noStrike">
              <a:solidFill>
                <a:schemeClr val="dk1"/>
              </a:solidFill>
              <a:latin typeface="Anybody Black"/>
              <a:ea typeface="Anybody Black"/>
              <a:cs typeface="Anybody Black"/>
              <a:sym typeface="Anybody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15"/>
          <p:cNvSpPr txBox="1"/>
          <p:nvPr/>
        </p:nvSpPr>
        <p:spPr>
          <a:xfrm>
            <a:off x="4386300" y="915200"/>
            <a:ext cx="3653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Anybody Black"/>
                <a:ea typeface="Anybody Black"/>
                <a:cs typeface="Anybody Black"/>
                <a:sym typeface="Anybody Black"/>
              </a:rPr>
              <a:t>Particiones</a:t>
            </a:r>
            <a:endParaRPr b="0" i="0" sz="1700" u="none" cap="none" strike="noStrike">
              <a:solidFill>
                <a:srgbClr val="000000"/>
              </a:solidFill>
              <a:latin typeface="Anybody Black"/>
              <a:ea typeface="Anybody Black"/>
              <a:cs typeface="Anybody Black"/>
              <a:sym typeface="Anybody Black"/>
            </a:endParaRPr>
          </a:p>
        </p:txBody>
      </p:sp>
      <p:sp>
        <p:nvSpPr>
          <p:cNvPr id="188" name="Google Shape;188;p15"/>
          <p:cNvSpPr txBox="1"/>
          <p:nvPr/>
        </p:nvSpPr>
        <p:spPr>
          <a:xfrm>
            <a:off x="4444050" y="1918175"/>
            <a:ext cx="3186900" cy="21063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3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El </a:t>
            </a:r>
            <a:r>
              <a:rPr b="1" i="0" lang="es-419" sz="1100" u="none" cap="none" strike="noStrike">
                <a:solidFill>
                  <a:schemeClr val="dk1"/>
                </a:solidFill>
                <a:highlight>
                  <a:srgbClr val="FEFE1E"/>
                </a:highlight>
                <a:latin typeface="Inter"/>
                <a:ea typeface="Inter"/>
                <a:cs typeface="Inter"/>
                <a:sym typeface="Inter"/>
              </a:rPr>
              <a:t>particionamiento</a:t>
            </a:r>
            <a:r>
              <a:rPr b="0" i="0" lang="es-419" sz="1100" u="none" cap="none" strike="noStrike">
                <a:solidFill>
                  <a:schemeClr val="dk1"/>
                </a:solidFill>
                <a:highlight>
                  <a:srgbClr val="FEFE1E"/>
                </a:highlight>
                <a:latin typeface="Inter"/>
                <a:ea typeface="Inter"/>
                <a:cs typeface="Inter"/>
                <a:sym typeface="Inter"/>
              </a:rPr>
              <a:t> </a:t>
            </a:r>
            <a:r>
              <a:rPr b="0" i="0" lang="es-419" sz="1100" u="none" cap="none" strike="noStrike">
                <a:solidFill>
                  <a:schemeClr val="dk1"/>
                </a:solidFill>
                <a:latin typeface="Inter"/>
                <a:ea typeface="Inter"/>
                <a:cs typeface="Inter"/>
                <a:sym typeface="Inter"/>
              </a:rPr>
              <a:t>es una forma de dividir una tabla en partes relacionadas en función de los valores de columnas particulares (por ej. fecha, la ciudad y el departamento). </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Cada tabla puede tener una o más claves de partición para identificar una partición particular. Esta forma de </a:t>
            </a:r>
            <a:r>
              <a:rPr b="1" i="0" lang="es-419" sz="1100" u="none" cap="none" strike="noStrike">
                <a:solidFill>
                  <a:schemeClr val="dk1"/>
                </a:solidFill>
                <a:highlight>
                  <a:srgbClr val="FEFE1E"/>
                </a:highlight>
                <a:latin typeface="Inter"/>
                <a:ea typeface="Inter"/>
                <a:cs typeface="Inter"/>
                <a:sym typeface="Inter"/>
              </a:rPr>
              <a:t>almacenar los datos</a:t>
            </a:r>
            <a:r>
              <a:rPr b="0" i="0" lang="es-419" sz="1100" u="none" cap="none" strike="noStrike">
                <a:solidFill>
                  <a:schemeClr val="dk1"/>
                </a:solidFill>
                <a:highlight>
                  <a:srgbClr val="FEFE1E"/>
                </a:highlight>
                <a:latin typeface="Inter"/>
                <a:ea typeface="Inter"/>
                <a:cs typeface="Inter"/>
                <a:sym typeface="Inter"/>
              </a:rPr>
              <a:t> </a:t>
            </a:r>
            <a:r>
              <a:rPr b="0" i="0" lang="es-419" sz="1100" u="none" cap="none" strike="noStrike">
                <a:solidFill>
                  <a:schemeClr val="dk1"/>
                </a:solidFill>
                <a:latin typeface="Inter"/>
                <a:ea typeface="Inter"/>
                <a:cs typeface="Inter"/>
                <a:sym typeface="Inter"/>
              </a:rPr>
              <a:t>permite realizar consultas más eficientes.</a:t>
            </a:r>
            <a:endParaRPr b="0" i="0" sz="1100" u="none" cap="none" strike="noStrike">
              <a:solidFill>
                <a:schemeClr val="dk1"/>
              </a:solidFill>
              <a:latin typeface="Inter"/>
              <a:ea typeface="Inter"/>
              <a:cs typeface="Inter"/>
              <a:sym typeface="Inter"/>
            </a:endParaRPr>
          </a:p>
        </p:txBody>
      </p:sp>
      <p:cxnSp>
        <p:nvCxnSpPr>
          <p:cNvPr id="189" name="Google Shape;189;p15"/>
          <p:cNvCxnSpPr/>
          <p:nvPr/>
        </p:nvCxnSpPr>
        <p:spPr>
          <a:xfrm flipH="1">
            <a:off x="4225950" y="1686825"/>
            <a:ext cx="3653100" cy="20700"/>
          </a:xfrm>
          <a:prstGeom prst="straightConnector1">
            <a:avLst/>
          </a:prstGeom>
          <a:noFill/>
          <a:ln cap="flat" cmpd="sng" w="9525">
            <a:solidFill>
              <a:schemeClr val="dk2"/>
            </a:solidFill>
            <a:prstDash val="solid"/>
            <a:round/>
            <a:headEnd len="sm" w="sm" type="none"/>
            <a:tailEnd len="sm" w="sm" type="none"/>
          </a:ln>
        </p:spPr>
      </p:cxnSp>
      <p:pic>
        <p:nvPicPr>
          <p:cNvPr id="190" name="Google Shape;190;p15"/>
          <p:cNvPicPr preferRelativeResize="0"/>
          <p:nvPr/>
        </p:nvPicPr>
        <p:blipFill rotWithShape="1">
          <a:blip r:embed="rId4">
            <a:alphaModFix/>
          </a:blip>
          <a:srcRect b="0" l="0" r="0" t="0"/>
          <a:stretch/>
        </p:blipFill>
        <p:spPr>
          <a:xfrm>
            <a:off x="563450" y="915202"/>
            <a:ext cx="3114974" cy="3722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16"/>
          <p:cNvSpPr txBox="1"/>
          <p:nvPr/>
        </p:nvSpPr>
        <p:spPr>
          <a:xfrm flipH="1" rot="-60343">
            <a:off x="1674902" y="1994258"/>
            <a:ext cx="5794193" cy="738718"/>
          </a:xfrm>
          <a:prstGeom prst="rect">
            <a:avLst/>
          </a:prstGeom>
          <a:noFill/>
          <a:ln>
            <a:noFill/>
          </a:ln>
        </p:spPr>
        <p:txBody>
          <a:bodyPr anchorCtr="0" anchor="ctr" bIns="91425" lIns="91425" spcFirstLastPara="1" rIns="91425" wrap="square" tIns="91425">
            <a:spAutoFit/>
          </a:bodyPr>
          <a:lstStyle/>
          <a:p>
            <a:pPr indent="0" lvl="0" marL="0" marR="0" rtl="0" algn="ctr">
              <a:lnSpc>
                <a:spcPct val="125000"/>
              </a:lnSpc>
              <a:spcBef>
                <a:spcPts val="1800"/>
              </a:spcBef>
              <a:spcAft>
                <a:spcPts val="1200"/>
              </a:spcAft>
              <a:buClr>
                <a:schemeClr val="dk1"/>
              </a:buClr>
              <a:buSzPts val="1100"/>
              <a:buFont typeface="Arial"/>
              <a:buNone/>
            </a:pPr>
            <a:r>
              <a:rPr b="1" i="0" lang="es-419" sz="3600" u="none" cap="none" strike="noStrike">
                <a:solidFill>
                  <a:schemeClr val="dk1"/>
                </a:solidFill>
                <a:latin typeface="Anybody"/>
                <a:ea typeface="Anybody"/>
                <a:cs typeface="Anybody"/>
                <a:sym typeface="Anybody"/>
              </a:rPr>
              <a:t>Hive SerDes</a:t>
            </a:r>
            <a:endParaRPr b="1" i="0" sz="3600" u="none" cap="none" strike="noStrike">
              <a:solidFill>
                <a:schemeClr val="dk1"/>
              </a:solidFill>
              <a:latin typeface="Anybody"/>
              <a:ea typeface="Anybody"/>
              <a:cs typeface="Anybody"/>
              <a:sym typeface="Anybod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17"/>
          <p:cNvSpPr txBox="1"/>
          <p:nvPr/>
        </p:nvSpPr>
        <p:spPr>
          <a:xfrm>
            <a:off x="1215475" y="985250"/>
            <a:ext cx="7462500" cy="646500"/>
          </a:xfrm>
          <a:prstGeom prst="rect">
            <a:avLst/>
          </a:prstGeom>
          <a:noFill/>
          <a:ln>
            <a:noFill/>
          </a:ln>
        </p:spPr>
        <p:txBody>
          <a:bodyPr anchorCtr="0" anchor="t" bIns="91425" lIns="91425" spcFirstLastPara="1" rIns="9317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419" sz="1500" u="none" cap="none" strike="noStrike">
                <a:solidFill>
                  <a:schemeClr val="dk1"/>
                </a:solidFill>
                <a:latin typeface="Inter"/>
                <a:ea typeface="Inter"/>
                <a:cs typeface="Inter"/>
                <a:sym typeface="Inter"/>
              </a:rPr>
              <a:t>Acrónimo de Serializer/Deserializer. Permite interpretar diferentes formatos. SerDes disponibles en Hive:</a:t>
            </a:r>
            <a:endParaRPr b="0" i="0" sz="1500" u="none" cap="none" strike="noStrike">
              <a:solidFill>
                <a:schemeClr val="dk1"/>
              </a:solidFill>
              <a:latin typeface="Inter Black"/>
              <a:ea typeface="Inter Black"/>
              <a:cs typeface="Inter Black"/>
              <a:sym typeface="Inter Black"/>
            </a:endParaRPr>
          </a:p>
        </p:txBody>
      </p:sp>
      <p:sp>
        <p:nvSpPr>
          <p:cNvPr id="201" name="Google Shape;201;p17"/>
          <p:cNvSpPr txBox="1"/>
          <p:nvPr/>
        </p:nvSpPr>
        <p:spPr>
          <a:xfrm>
            <a:off x="1268200" y="1512675"/>
            <a:ext cx="5024100" cy="291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b="0" i="0" sz="13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chemeClr val="dk1"/>
              </a:buClr>
              <a:buSzPts val="1100"/>
              <a:buFont typeface="Arial"/>
              <a:buNone/>
            </a:pPr>
            <a:r>
              <a:rPr b="0" i="0" lang="es-419" sz="1300" u="none" cap="none" strike="noStrike">
                <a:solidFill>
                  <a:schemeClr val="dk1"/>
                </a:solidFill>
                <a:latin typeface="Inter"/>
                <a:ea typeface="Inter"/>
                <a:cs typeface="Inter"/>
                <a:sym typeface="Inter"/>
              </a:rPr>
              <a:t>SerDes disponibles en Hive:</a:t>
            </a:r>
            <a:endParaRPr b="0" i="0" sz="1300" u="none" cap="none" strike="noStrike">
              <a:solidFill>
                <a:schemeClr val="dk1"/>
              </a:solidFill>
              <a:latin typeface="Inter"/>
              <a:ea typeface="Inter"/>
              <a:cs typeface="Inter"/>
              <a:sym typeface="Inter"/>
            </a:endParaRPr>
          </a:p>
          <a:p>
            <a:pPr indent="-311150" lvl="0" marL="457200" marR="0" rtl="0" algn="l">
              <a:lnSpc>
                <a:spcPct val="115000"/>
              </a:lnSpc>
              <a:spcBef>
                <a:spcPts val="1200"/>
              </a:spcBef>
              <a:spcAft>
                <a:spcPts val="0"/>
              </a:spcAft>
              <a:buClr>
                <a:schemeClr val="dk1"/>
              </a:buClr>
              <a:buSzPts val="1300"/>
              <a:buFont typeface="Arial"/>
              <a:buChar char="●"/>
            </a:pPr>
            <a:r>
              <a:rPr b="0" i="0" lang="es-419" sz="1300" u="none" cap="none" strike="noStrike">
                <a:solidFill>
                  <a:schemeClr val="dk1"/>
                </a:solidFill>
                <a:latin typeface="Inter"/>
                <a:ea typeface="Inter"/>
                <a:cs typeface="Inter"/>
                <a:sym typeface="Inter"/>
              </a:rPr>
              <a:t>Avro (Hive 0.9.1 and later)</a:t>
            </a:r>
            <a:endParaRPr b="0" i="0" sz="1300" u="none" cap="none" strike="noStrike">
              <a:solidFill>
                <a:schemeClr val="dk1"/>
              </a:solidFill>
              <a:latin typeface="Inter"/>
              <a:ea typeface="Inter"/>
              <a:cs typeface="Inter"/>
              <a:sym typeface="Inter"/>
            </a:endParaRPr>
          </a:p>
          <a:p>
            <a:pPr indent="-311150" lvl="0" marL="457200" marR="0" rtl="0" algn="l">
              <a:lnSpc>
                <a:spcPct val="115000"/>
              </a:lnSpc>
              <a:spcBef>
                <a:spcPts val="0"/>
              </a:spcBef>
              <a:spcAft>
                <a:spcPts val="0"/>
              </a:spcAft>
              <a:buClr>
                <a:schemeClr val="dk1"/>
              </a:buClr>
              <a:buSzPts val="1300"/>
              <a:buFont typeface="Arial"/>
              <a:buChar char="●"/>
            </a:pPr>
            <a:r>
              <a:rPr b="0" i="0" lang="es-419" sz="1300" u="none" cap="none" strike="noStrike">
                <a:solidFill>
                  <a:schemeClr val="dk1"/>
                </a:solidFill>
                <a:latin typeface="Inter"/>
                <a:ea typeface="Inter"/>
                <a:cs typeface="Inter"/>
                <a:sym typeface="Inter"/>
              </a:rPr>
              <a:t>ORC (Hive 0.11 and later)</a:t>
            </a:r>
            <a:endParaRPr b="0" i="0" sz="1300" u="none" cap="none" strike="noStrike">
              <a:solidFill>
                <a:schemeClr val="dk1"/>
              </a:solidFill>
              <a:latin typeface="Inter"/>
              <a:ea typeface="Inter"/>
              <a:cs typeface="Inter"/>
              <a:sym typeface="Inter"/>
            </a:endParaRPr>
          </a:p>
          <a:p>
            <a:pPr indent="-311150" lvl="0" marL="457200" marR="0" rtl="0" algn="l">
              <a:lnSpc>
                <a:spcPct val="115000"/>
              </a:lnSpc>
              <a:spcBef>
                <a:spcPts val="0"/>
              </a:spcBef>
              <a:spcAft>
                <a:spcPts val="0"/>
              </a:spcAft>
              <a:buClr>
                <a:schemeClr val="dk1"/>
              </a:buClr>
              <a:buSzPts val="1300"/>
              <a:buFont typeface="Arial"/>
              <a:buChar char="●"/>
            </a:pPr>
            <a:r>
              <a:rPr b="0" i="0" lang="es-419" sz="1300" u="none" cap="none" strike="noStrike">
                <a:solidFill>
                  <a:schemeClr val="dk1"/>
                </a:solidFill>
                <a:latin typeface="Inter"/>
                <a:ea typeface="Inter"/>
                <a:cs typeface="Inter"/>
                <a:sym typeface="Inter"/>
              </a:rPr>
              <a:t>RegEx</a:t>
            </a:r>
            <a:endParaRPr b="0" i="0" sz="1300" u="none" cap="none" strike="noStrike">
              <a:solidFill>
                <a:schemeClr val="dk1"/>
              </a:solidFill>
              <a:latin typeface="Inter"/>
              <a:ea typeface="Inter"/>
              <a:cs typeface="Inter"/>
              <a:sym typeface="Inter"/>
            </a:endParaRPr>
          </a:p>
          <a:p>
            <a:pPr indent="-311150" lvl="0" marL="457200" marR="0" rtl="0" algn="l">
              <a:lnSpc>
                <a:spcPct val="115000"/>
              </a:lnSpc>
              <a:spcBef>
                <a:spcPts val="0"/>
              </a:spcBef>
              <a:spcAft>
                <a:spcPts val="0"/>
              </a:spcAft>
              <a:buClr>
                <a:schemeClr val="dk1"/>
              </a:buClr>
              <a:buSzPts val="1300"/>
              <a:buFont typeface="Arial"/>
              <a:buChar char="●"/>
            </a:pPr>
            <a:r>
              <a:rPr b="0" i="0" lang="es-419" sz="1300" u="none" cap="none" strike="noStrike">
                <a:solidFill>
                  <a:schemeClr val="dk1"/>
                </a:solidFill>
                <a:latin typeface="Inter"/>
                <a:ea typeface="Inter"/>
                <a:cs typeface="Inter"/>
                <a:sym typeface="Inter"/>
              </a:rPr>
              <a:t>Thrift</a:t>
            </a:r>
            <a:endParaRPr b="0" i="0" sz="1300" u="none" cap="none" strike="noStrike">
              <a:solidFill>
                <a:schemeClr val="dk1"/>
              </a:solidFill>
              <a:latin typeface="Inter"/>
              <a:ea typeface="Inter"/>
              <a:cs typeface="Inter"/>
              <a:sym typeface="Inter"/>
            </a:endParaRPr>
          </a:p>
          <a:p>
            <a:pPr indent="-311150" lvl="0" marL="457200" marR="0" rtl="0" algn="l">
              <a:lnSpc>
                <a:spcPct val="115000"/>
              </a:lnSpc>
              <a:spcBef>
                <a:spcPts val="0"/>
              </a:spcBef>
              <a:spcAft>
                <a:spcPts val="0"/>
              </a:spcAft>
              <a:buClr>
                <a:schemeClr val="dk1"/>
              </a:buClr>
              <a:buSzPts val="1300"/>
              <a:buFont typeface="Arial"/>
              <a:buChar char="●"/>
            </a:pPr>
            <a:r>
              <a:rPr b="0" i="0" lang="es-419" sz="1300" u="none" cap="none" strike="noStrike">
                <a:solidFill>
                  <a:schemeClr val="dk1"/>
                </a:solidFill>
                <a:latin typeface="Inter"/>
                <a:ea typeface="Inter"/>
                <a:cs typeface="Inter"/>
                <a:sym typeface="Inter"/>
              </a:rPr>
              <a:t>Parquet (Hive 0.13 and later)</a:t>
            </a:r>
            <a:endParaRPr b="0" i="0" sz="1300" u="none" cap="none" strike="noStrike">
              <a:solidFill>
                <a:schemeClr val="dk1"/>
              </a:solidFill>
              <a:latin typeface="Inter"/>
              <a:ea typeface="Inter"/>
              <a:cs typeface="Inter"/>
              <a:sym typeface="Inter"/>
            </a:endParaRPr>
          </a:p>
          <a:p>
            <a:pPr indent="-311150" lvl="0" marL="457200" marR="0" rtl="0" algn="l">
              <a:lnSpc>
                <a:spcPct val="115000"/>
              </a:lnSpc>
              <a:spcBef>
                <a:spcPts val="0"/>
              </a:spcBef>
              <a:spcAft>
                <a:spcPts val="0"/>
              </a:spcAft>
              <a:buClr>
                <a:schemeClr val="dk1"/>
              </a:buClr>
              <a:buSzPts val="1300"/>
              <a:buFont typeface="Arial"/>
              <a:buChar char="●"/>
            </a:pPr>
            <a:r>
              <a:rPr b="0" i="0" lang="es-419" sz="1300" u="none" cap="none" strike="noStrike">
                <a:solidFill>
                  <a:schemeClr val="dk1"/>
                </a:solidFill>
                <a:latin typeface="Inter"/>
                <a:ea typeface="Inter"/>
                <a:cs typeface="Inter"/>
                <a:sym typeface="Inter"/>
              </a:rPr>
              <a:t>CSV (Hive 0.14 and later)</a:t>
            </a:r>
            <a:endParaRPr b="0" i="0" sz="1300" u="none" cap="none" strike="noStrike">
              <a:solidFill>
                <a:schemeClr val="dk1"/>
              </a:solidFill>
              <a:latin typeface="Inter"/>
              <a:ea typeface="Inter"/>
              <a:cs typeface="Inter"/>
              <a:sym typeface="Inter"/>
            </a:endParaRPr>
          </a:p>
          <a:p>
            <a:pPr indent="-311150" lvl="0" marL="457200" marR="0" rtl="0" algn="l">
              <a:lnSpc>
                <a:spcPct val="115000"/>
              </a:lnSpc>
              <a:spcBef>
                <a:spcPts val="0"/>
              </a:spcBef>
              <a:spcAft>
                <a:spcPts val="0"/>
              </a:spcAft>
              <a:buClr>
                <a:schemeClr val="dk1"/>
              </a:buClr>
              <a:buSzPts val="1300"/>
              <a:buFont typeface="Arial"/>
              <a:buChar char="●"/>
            </a:pPr>
            <a:r>
              <a:rPr b="0" i="0" lang="es-419" sz="1300" u="none" cap="none" strike="noStrike">
                <a:solidFill>
                  <a:schemeClr val="dk1"/>
                </a:solidFill>
                <a:latin typeface="Inter"/>
                <a:ea typeface="Inter"/>
                <a:cs typeface="Inter"/>
                <a:sym typeface="Inter"/>
              </a:rPr>
              <a:t>JsonSerDe (Hive 0.12 and later in hcatalog-core)</a:t>
            </a:r>
            <a:endParaRPr b="0" i="0" sz="13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050"/>
              <a:buFont typeface="Arial"/>
              <a:buNone/>
            </a:pPr>
            <a:r>
              <a:t/>
            </a:r>
            <a:endParaRPr b="0" i="0" sz="1300" u="none" cap="none" strike="noStrike">
              <a:solidFill>
                <a:schemeClr val="dk1"/>
              </a:solidFill>
              <a:latin typeface="Inter"/>
              <a:ea typeface="Inter"/>
              <a:cs typeface="Inter"/>
              <a:sym typeface="Inter"/>
            </a:endParaRPr>
          </a:p>
        </p:txBody>
      </p:sp>
      <p:cxnSp>
        <p:nvCxnSpPr>
          <p:cNvPr id="202" name="Google Shape;202;p17"/>
          <p:cNvCxnSpPr/>
          <p:nvPr/>
        </p:nvCxnSpPr>
        <p:spPr>
          <a:xfrm rot="10800000">
            <a:off x="1215475" y="1575325"/>
            <a:ext cx="73773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8"/>
          <p:cNvSpPr txBox="1"/>
          <p:nvPr/>
        </p:nvSpPr>
        <p:spPr>
          <a:xfrm>
            <a:off x="3729456" y="2264828"/>
            <a:ext cx="16851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Inter"/>
                <a:ea typeface="Inter"/>
                <a:cs typeface="Inter"/>
                <a:sym typeface="Inter"/>
              </a:rPr>
              <a:t>SOLO IMAGEN</a:t>
            </a:r>
            <a:endParaRPr b="0" i="0" sz="1350" u="none" cap="none" strike="noStrike">
              <a:solidFill>
                <a:srgbClr val="000000"/>
              </a:solidFill>
              <a:latin typeface="Inter"/>
              <a:ea typeface="Inter"/>
              <a:cs typeface="Inter"/>
              <a:sym typeface="Inter"/>
            </a:endParaRPr>
          </a:p>
        </p:txBody>
      </p:sp>
      <p:grpSp>
        <p:nvGrpSpPr>
          <p:cNvPr id="208" name="Google Shape;208;p18"/>
          <p:cNvGrpSpPr/>
          <p:nvPr/>
        </p:nvGrpSpPr>
        <p:grpSpPr>
          <a:xfrm>
            <a:off x="365700" y="432950"/>
            <a:ext cx="8778325" cy="4710448"/>
            <a:chOff x="365700" y="432950"/>
            <a:chExt cx="8778325" cy="4710448"/>
          </a:xfrm>
        </p:grpSpPr>
        <p:sp>
          <p:nvSpPr>
            <p:cNvPr id="209" name="Google Shape;209;p18"/>
            <p:cNvSpPr/>
            <p:nvPr/>
          </p:nvSpPr>
          <p:spPr>
            <a:xfrm>
              <a:off x="6018325" y="3446598"/>
              <a:ext cx="3125700" cy="1696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p18"/>
            <p:cNvPicPr preferRelativeResize="0"/>
            <p:nvPr/>
          </p:nvPicPr>
          <p:blipFill rotWithShape="1">
            <a:blip r:embed="rId3">
              <a:alphaModFix/>
            </a:blip>
            <a:srcRect b="0" l="0" r="0" t="0"/>
            <a:stretch/>
          </p:blipFill>
          <p:spPr>
            <a:xfrm>
              <a:off x="365700" y="432950"/>
              <a:ext cx="8778300" cy="40561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19"/>
          <p:cNvSpPr txBox="1"/>
          <p:nvPr/>
        </p:nvSpPr>
        <p:spPr>
          <a:xfrm flipH="1" rot="-60343">
            <a:off x="1681502" y="1994195"/>
            <a:ext cx="5794193" cy="1431543"/>
          </a:xfrm>
          <a:prstGeom prst="rect">
            <a:avLst/>
          </a:prstGeom>
          <a:noFill/>
          <a:ln>
            <a:noFill/>
          </a:ln>
        </p:spPr>
        <p:txBody>
          <a:bodyPr anchorCtr="0" anchor="ctr" bIns="91425" lIns="91425" spcFirstLastPara="1" rIns="91425" wrap="square" tIns="91425">
            <a:spAutoFit/>
          </a:bodyPr>
          <a:lstStyle/>
          <a:p>
            <a:pPr indent="0" lvl="0" marL="0" marR="0" rtl="0" algn="ctr">
              <a:lnSpc>
                <a:spcPct val="125000"/>
              </a:lnSpc>
              <a:spcBef>
                <a:spcPts val="1800"/>
              </a:spcBef>
              <a:spcAft>
                <a:spcPts val="1200"/>
              </a:spcAft>
              <a:buClr>
                <a:schemeClr val="dk1"/>
              </a:buClr>
              <a:buSzPts val="1100"/>
              <a:buFont typeface="Arial"/>
              <a:buNone/>
            </a:pPr>
            <a:r>
              <a:rPr b="1" i="0" lang="es-419" sz="3600" u="none" cap="none" strike="noStrike">
                <a:solidFill>
                  <a:schemeClr val="dk1"/>
                </a:solidFill>
                <a:latin typeface="Anybody"/>
                <a:ea typeface="Anybody"/>
                <a:cs typeface="Anybody"/>
                <a:sym typeface="Anybody"/>
              </a:rPr>
              <a:t>Hue (Hadoop User Experience)</a:t>
            </a:r>
            <a:endParaRPr b="1" i="0" sz="3600" u="none" cap="none" strike="noStrike">
              <a:solidFill>
                <a:schemeClr val="dk1"/>
              </a:solidFill>
              <a:latin typeface="Anybody"/>
              <a:ea typeface="Anybody"/>
              <a:cs typeface="Anybody"/>
              <a:sym typeface="Anybod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2"/>
          <p:cNvSpPr txBox="1"/>
          <p:nvPr/>
        </p:nvSpPr>
        <p:spPr>
          <a:xfrm>
            <a:off x="2097724" y="836000"/>
            <a:ext cx="48060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419" sz="2800" u="none" cap="none" strike="noStrike">
                <a:solidFill>
                  <a:srgbClr val="222222"/>
                </a:solidFill>
                <a:latin typeface="Anybody Black"/>
                <a:ea typeface="Anybody Black"/>
                <a:cs typeface="Anybody Black"/>
                <a:sym typeface="Anybody Black"/>
              </a:rPr>
              <a:t>OBJETIVOS DE CLASE</a:t>
            </a:r>
            <a:endParaRPr b="0" i="0" sz="2800" u="none" cap="none" strike="noStrike">
              <a:solidFill>
                <a:srgbClr val="222222"/>
              </a:solidFill>
              <a:latin typeface="Anybody Black"/>
              <a:ea typeface="Anybody Black"/>
              <a:cs typeface="Anybody Black"/>
              <a:sym typeface="Anybody Black"/>
            </a:endParaRPr>
          </a:p>
        </p:txBody>
      </p:sp>
      <p:sp>
        <p:nvSpPr>
          <p:cNvPr id="91" name="Google Shape;91;p2"/>
          <p:cNvSpPr txBox="1"/>
          <p:nvPr/>
        </p:nvSpPr>
        <p:spPr>
          <a:xfrm>
            <a:off x="1052800" y="1810475"/>
            <a:ext cx="6751200" cy="277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s-419" sz="1700" u="none" cap="none" strike="noStrike">
                <a:solidFill>
                  <a:schemeClr val="dk1"/>
                </a:solidFill>
                <a:latin typeface="Inter"/>
                <a:ea typeface="Inter"/>
                <a:cs typeface="Inter"/>
                <a:sym typeface="Inter"/>
              </a:rPr>
              <a:t>-Utilizar Hive para crear un Datawarehouse sobre Hadoop </a:t>
            </a:r>
            <a:endParaRPr b="0" i="0" sz="17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chemeClr val="dk1"/>
              </a:buClr>
              <a:buSzPts val="1100"/>
              <a:buFont typeface="Arial"/>
              <a:buNone/>
            </a:pPr>
            <a:r>
              <a:rPr b="0" i="0" lang="es-419" sz="1700" u="none" cap="none" strike="noStrike">
                <a:solidFill>
                  <a:schemeClr val="dk1"/>
                </a:solidFill>
                <a:latin typeface="Inter"/>
                <a:ea typeface="Inter"/>
                <a:cs typeface="Inter"/>
                <a:sym typeface="Inter"/>
              </a:rPr>
              <a:t>-Comprender cuáles son los Formatos de Almacenamiento utilizados </a:t>
            </a:r>
            <a:endParaRPr b="0" i="0" sz="17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chemeClr val="dk1"/>
              </a:buClr>
              <a:buSzPts val="1100"/>
              <a:buFont typeface="Arial"/>
              <a:buNone/>
            </a:pPr>
            <a:r>
              <a:rPr b="0" i="0" lang="es-419" sz="1700" u="none" cap="none" strike="noStrike">
                <a:solidFill>
                  <a:schemeClr val="dk1"/>
                </a:solidFill>
                <a:latin typeface="Inter"/>
                <a:ea typeface="Inter"/>
                <a:cs typeface="Inter"/>
                <a:sym typeface="Inter"/>
              </a:rPr>
              <a:t>-Entender el concepto de la Governanza del Dato (Data Governance)</a:t>
            </a:r>
            <a:endParaRPr b="0" i="0" sz="17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rgbClr val="000000"/>
              </a:buClr>
              <a:buSzPts val="1100"/>
              <a:buFont typeface="Arial"/>
              <a:buNone/>
            </a:pPr>
            <a:r>
              <a:t/>
            </a:r>
            <a:endParaRPr b="0" i="0" sz="1700" u="none" cap="none" strike="noStrike">
              <a:solidFill>
                <a:schemeClr val="dk1"/>
              </a:solidFill>
              <a:latin typeface="Inter"/>
              <a:ea typeface="Inter"/>
              <a:cs typeface="Inter"/>
              <a:sym typeface="Inter"/>
            </a:endParaRPr>
          </a:p>
        </p:txBody>
      </p:sp>
      <p:sp>
        <p:nvSpPr>
          <p:cNvPr id="92" name="Google Shape;92;p2"/>
          <p:cNvSpPr/>
          <p:nvPr/>
        </p:nvSpPr>
        <p:spPr>
          <a:xfrm>
            <a:off x="1338125" y="86393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2"/>
          <p:cNvGrpSpPr/>
          <p:nvPr/>
        </p:nvGrpSpPr>
        <p:grpSpPr>
          <a:xfrm>
            <a:off x="1489660" y="969359"/>
            <a:ext cx="423985" cy="416505"/>
            <a:chOff x="-64781025" y="3361050"/>
            <a:chExt cx="317425" cy="315200"/>
          </a:xfrm>
        </p:grpSpPr>
        <p:sp>
          <p:nvSpPr>
            <p:cNvPr id="94" name="Google Shape;94;p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20"/>
          <p:cNvSpPr txBox="1"/>
          <p:nvPr/>
        </p:nvSpPr>
        <p:spPr>
          <a:xfrm>
            <a:off x="248800" y="23084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FFFFFF"/>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p:txBody>
      </p:sp>
      <p:sp>
        <p:nvSpPr>
          <p:cNvPr id="221" name="Google Shape;221;p20"/>
          <p:cNvSpPr txBox="1"/>
          <p:nvPr/>
        </p:nvSpPr>
        <p:spPr>
          <a:xfrm>
            <a:off x="1890950" y="1130075"/>
            <a:ext cx="61026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419" sz="3600" u="none" cap="none" strike="noStrike">
                <a:solidFill>
                  <a:srgbClr val="FFFF01"/>
                </a:solidFill>
                <a:latin typeface="Anybody ExtraBold"/>
                <a:ea typeface="Anybody ExtraBold"/>
                <a:cs typeface="Anybody ExtraBold"/>
                <a:sym typeface="Anybody ExtraBold"/>
              </a:rPr>
              <a:t>¿Qué es?</a:t>
            </a:r>
            <a:endParaRPr b="0" i="0" sz="3600" u="none" cap="none" strike="noStrike">
              <a:solidFill>
                <a:srgbClr val="FFFF01"/>
              </a:solidFill>
              <a:latin typeface="Anybody ExtraBold"/>
              <a:ea typeface="Anybody ExtraBold"/>
              <a:cs typeface="Anybody ExtraBold"/>
              <a:sym typeface="Anybody ExtraBold"/>
            </a:endParaRPr>
          </a:p>
        </p:txBody>
      </p:sp>
      <p:sp>
        <p:nvSpPr>
          <p:cNvPr id="222" name="Google Shape;222;p20"/>
          <p:cNvSpPr txBox="1"/>
          <p:nvPr/>
        </p:nvSpPr>
        <p:spPr>
          <a:xfrm>
            <a:off x="1260000" y="1504750"/>
            <a:ext cx="72579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1400" u="none" cap="none" strike="noStrike">
                <a:solidFill>
                  <a:srgbClr val="E6EDF3"/>
                </a:solidFill>
                <a:latin typeface="Inter"/>
                <a:ea typeface="Inter"/>
                <a:cs typeface="Inter"/>
                <a:sym typeface="Inter"/>
              </a:rPr>
              <a:t>Es una interfaz web que permite ejecutar consultas SQL hacia diferentes motores de bases de datos, principalmente relacionados a Big Data.</a:t>
            </a:r>
            <a:endParaRPr b="0" i="0" sz="1400" u="none" cap="none" strike="noStrike">
              <a:solidFill>
                <a:srgbClr val="E6EDF3"/>
              </a:solidFill>
              <a:latin typeface="Inter"/>
              <a:ea typeface="Inter"/>
              <a:cs typeface="Inter"/>
              <a:sym typeface="Inter"/>
            </a:endParaRPr>
          </a:p>
          <a:p>
            <a:pPr indent="-317500" lvl="0" marL="457200" marR="0" rtl="0" algn="l">
              <a:lnSpc>
                <a:spcPct val="115000"/>
              </a:lnSpc>
              <a:spcBef>
                <a:spcPts val="1200"/>
              </a:spcBef>
              <a:spcAft>
                <a:spcPts val="0"/>
              </a:spcAft>
              <a:buClr>
                <a:srgbClr val="E6EDF3"/>
              </a:buClr>
              <a:buSzPts val="1400"/>
              <a:buFont typeface="Inter"/>
              <a:buChar char="●"/>
            </a:pPr>
            <a:r>
              <a:rPr b="0" i="0" lang="es-419" sz="1400" u="sng" cap="none" strike="noStrike">
                <a:solidFill>
                  <a:schemeClr val="hlink"/>
                </a:solidFill>
                <a:latin typeface="Inter"/>
                <a:ea typeface="Inter"/>
                <a:cs typeface="Inter"/>
                <a:sym typeface="Inter"/>
                <a:hlinkClick r:id="rId4"/>
              </a:rPr>
              <a:t>Bases de datos soportadas</a:t>
            </a:r>
            <a:endParaRPr b="0" i="0" sz="1400" u="none" cap="none" strike="noStrike">
              <a:solidFill>
                <a:srgbClr val="E6EDF3"/>
              </a:solidFill>
              <a:latin typeface="Inter"/>
              <a:ea typeface="Inter"/>
              <a:cs typeface="Inter"/>
              <a:sym typeface="Inter"/>
            </a:endParaRPr>
          </a:p>
          <a:p>
            <a:pPr indent="-317500" lvl="0" marL="457200" marR="0" rtl="0" algn="l">
              <a:lnSpc>
                <a:spcPct val="115000"/>
              </a:lnSpc>
              <a:spcBef>
                <a:spcPts val="0"/>
              </a:spcBef>
              <a:spcAft>
                <a:spcPts val="0"/>
              </a:spcAft>
              <a:buClr>
                <a:srgbClr val="E6EDF3"/>
              </a:buClr>
              <a:buSzPts val="1400"/>
              <a:buFont typeface="Inter"/>
              <a:buChar char="●"/>
            </a:pPr>
            <a:r>
              <a:rPr b="0" i="0" lang="es-419" sz="1400" u="sng" cap="none" strike="noStrike">
                <a:solidFill>
                  <a:schemeClr val="hlink"/>
                </a:solidFill>
                <a:latin typeface="Inter"/>
                <a:ea typeface="Inter"/>
                <a:cs typeface="Inter"/>
                <a:sym typeface="Inter"/>
                <a:hlinkClick r:id="rId5"/>
              </a:rPr>
              <a:t>Entorno de prueba gratuito </a:t>
            </a:r>
            <a:endParaRPr b="0" i="0" sz="1400" u="none" cap="none" strike="noStrike">
              <a:solidFill>
                <a:srgbClr val="E6EDF3"/>
              </a:solidFill>
              <a:latin typeface="Inter"/>
              <a:ea typeface="Inter"/>
              <a:cs typeface="Inter"/>
              <a:sym typeface="Inter"/>
            </a:endParaRPr>
          </a:p>
          <a:p>
            <a:pPr indent="0" lvl="0" marL="0" marR="0" rtl="0" algn="l">
              <a:lnSpc>
                <a:spcPct val="115000"/>
              </a:lnSpc>
              <a:spcBef>
                <a:spcPts val="1200"/>
              </a:spcBef>
              <a:spcAft>
                <a:spcPts val="0"/>
              </a:spcAft>
              <a:buClr>
                <a:srgbClr val="000000"/>
              </a:buClr>
              <a:buSzPts val="2000"/>
              <a:buFont typeface="Arial"/>
              <a:buNone/>
            </a:pPr>
            <a:r>
              <a:t/>
            </a:r>
            <a:endParaRPr b="0" i="0" sz="1400" u="none" cap="none" strike="noStrike">
              <a:solidFill>
                <a:schemeClr val="lt1"/>
              </a:solidFill>
              <a:latin typeface="Inter Light"/>
              <a:ea typeface="Inter Light"/>
              <a:cs typeface="Inter Light"/>
              <a:sym typeface="Inter Light"/>
            </a:endParaRPr>
          </a:p>
        </p:txBody>
      </p:sp>
      <p:grpSp>
        <p:nvGrpSpPr>
          <p:cNvPr id="223" name="Google Shape;223;p20"/>
          <p:cNvGrpSpPr/>
          <p:nvPr/>
        </p:nvGrpSpPr>
        <p:grpSpPr>
          <a:xfrm>
            <a:off x="1158230" y="1258379"/>
            <a:ext cx="732728" cy="732497"/>
            <a:chOff x="-60255350" y="3733825"/>
            <a:chExt cx="316650" cy="316550"/>
          </a:xfrm>
        </p:grpSpPr>
        <p:sp>
          <p:nvSpPr>
            <p:cNvPr id="224" name="Google Shape;224;p2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 name="Google Shape;231;p20"/>
          <p:cNvSpPr/>
          <p:nvPr/>
        </p:nvSpPr>
        <p:spPr>
          <a:xfrm>
            <a:off x="1416325" y="1314450"/>
            <a:ext cx="223500" cy="39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1"/>
          <p:cNvSpPr txBox="1"/>
          <p:nvPr/>
        </p:nvSpPr>
        <p:spPr>
          <a:xfrm flipH="1" rot="-60343">
            <a:off x="1675052" y="1994255"/>
            <a:ext cx="5794193" cy="738723"/>
          </a:xfrm>
          <a:prstGeom prst="rect">
            <a:avLst/>
          </a:prstGeom>
          <a:noFill/>
          <a:ln>
            <a:noFill/>
          </a:ln>
        </p:spPr>
        <p:txBody>
          <a:bodyPr anchorCtr="0" anchor="ctr" bIns="91425" lIns="91425" spcFirstLastPara="1" rIns="91425" wrap="square" tIns="91425">
            <a:spAutoFit/>
          </a:bodyPr>
          <a:lstStyle/>
          <a:p>
            <a:pPr indent="0" lvl="0" marL="0" marR="0" rtl="0" algn="ctr">
              <a:lnSpc>
                <a:spcPct val="125000"/>
              </a:lnSpc>
              <a:spcBef>
                <a:spcPts val="1800"/>
              </a:spcBef>
              <a:spcAft>
                <a:spcPts val="1200"/>
              </a:spcAft>
              <a:buClr>
                <a:schemeClr val="dk1"/>
              </a:buClr>
              <a:buSzPts val="1100"/>
              <a:buFont typeface="Arial"/>
              <a:buNone/>
            </a:pPr>
            <a:r>
              <a:rPr b="1" i="0" lang="es-419" sz="3600" u="none" cap="none" strike="noStrike">
                <a:solidFill>
                  <a:schemeClr val="dk1"/>
                </a:solidFill>
                <a:latin typeface="Anybody"/>
                <a:ea typeface="Anybody"/>
                <a:cs typeface="Anybody"/>
                <a:sym typeface="Anybody"/>
              </a:rPr>
              <a:t>Data Governance</a:t>
            </a:r>
            <a:endParaRPr b="1" i="0" sz="3600" u="none" cap="none" strike="noStrike">
              <a:solidFill>
                <a:schemeClr val="dk1"/>
              </a:solidFill>
              <a:latin typeface="Anybody"/>
              <a:ea typeface="Anybody"/>
              <a:cs typeface="Anybody"/>
              <a:sym typeface="Anybod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22"/>
          <p:cNvSpPr/>
          <p:nvPr/>
        </p:nvSpPr>
        <p:spPr>
          <a:xfrm>
            <a:off x="653300" y="525400"/>
            <a:ext cx="1302900" cy="276300"/>
          </a:xfrm>
          <a:prstGeom prst="roundRect">
            <a:avLst>
              <a:gd fmla="val 16667" name="adj"/>
            </a:avLst>
          </a:prstGeom>
          <a:solidFill>
            <a:srgbClr val="FFFF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01"/>
              </a:highlight>
              <a:latin typeface="Arial"/>
              <a:ea typeface="Arial"/>
              <a:cs typeface="Arial"/>
              <a:sym typeface="Arial"/>
            </a:endParaRPr>
          </a:p>
        </p:txBody>
      </p:sp>
      <p:sp>
        <p:nvSpPr>
          <p:cNvPr id="242" name="Google Shape;242;p22"/>
          <p:cNvSpPr txBox="1"/>
          <p:nvPr/>
        </p:nvSpPr>
        <p:spPr>
          <a:xfrm>
            <a:off x="643450" y="465650"/>
            <a:ext cx="1302900" cy="400200"/>
          </a:xfrm>
          <a:prstGeom prst="rect">
            <a:avLst/>
          </a:prstGeom>
          <a:noFill/>
          <a:ln>
            <a:noFill/>
          </a:ln>
        </p:spPr>
        <p:txBody>
          <a:bodyPr anchorCtr="0" anchor="t" bIns="91425" lIns="91425" spcFirstLastPara="1" rIns="9317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419" sz="1400" u="none" cap="none" strike="noStrike">
                <a:solidFill>
                  <a:srgbClr val="222222"/>
                </a:solidFill>
                <a:latin typeface="Anybody"/>
                <a:ea typeface="Anybody"/>
                <a:cs typeface="Anybody"/>
                <a:sym typeface="Anybody"/>
              </a:rPr>
              <a:t>¿Qué es?</a:t>
            </a:r>
            <a:endParaRPr b="1" i="0" sz="1400" u="none" cap="none" strike="noStrike">
              <a:solidFill>
                <a:srgbClr val="222222"/>
              </a:solidFill>
              <a:latin typeface="Anybody"/>
              <a:ea typeface="Anybody"/>
              <a:cs typeface="Anybody"/>
              <a:sym typeface="Anybody"/>
            </a:endParaRPr>
          </a:p>
        </p:txBody>
      </p:sp>
      <p:sp>
        <p:nvSpPr>
          <p:cNvPr id="243" name="Google Shape;243;p22"/>
          <p:cNvSpPr txBox="1"/>
          <p:nvPr/>
        </p:nvSpPr>
        <p:spPr>
          <a:xfrm>
            <a:off x="893900" y="1039075"/>
            <a:ext cx="38346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0" i="0" lang="es-419" sz="1200" u="none" cap="none" strike="noStrike">
                <a:solidFill>
                  <a:schemeClr val="dk1"/>
                </a:solidFill>
                <a:latin typeface="Inter"/>
                <a:ea typeface="Inter"/>
                <a:cs typeface="Inter"/>
                <a:sym typeface="Inter"/>
              </a:rPr>
              <a:t>Propone considerar a los</a:t>
            </a:r>
            <a:r>
              <a:rPr b="1" i="0" lang="es-419" sz="1200" u="none" cap="none" strike="noStrike">
                <a:solidFill>
                  <a:schemeClr val="dk1"/>
                </a:solidFill>
                <a:highlight>
                  <a:srgbClr val="FEFE1E"/>
                </a:highlight>
                <a:latin typeface="Inter"/>
                <a:ea typeface="Inter"/>
                <a:cs typeface="Inter"/>
                <a:sym typeface="Inter"/>
              </a:rPr>
              <a:t> datos como activos</a:t>
            </a:r>
            <a:r>
              <a:rPr b="0" i="0" lang="es-419" sz="1200" u="none" cap="none" strike="noStrike">
                <a:solidFill>
                  <a:schemeClr val="dk1"/>
                </a:solidFill>
                <a:latin typeface="Inter"/>
                <a:ea typeface="Inter"/>
                <a:cs typeface="Inter"/>
                <a:sym typeface="Inter"/>
              </a:rPr>
              <a:t> de una empresa y su gestión debe estar alineada con los objetivos estratégicos y está cobrando importancia en las organizaciones.</a:t>
            </a:r>
            <a:endParaRPr b="0" i="0" sz="1200" u="none" cap="none" strike="noStrike">
              <a:solidFill>
                <a:schemeClr val="dk1"/>
              </a:solidFill>
              <a:latin typeface="Inter"/>
              <a:ea typeface="Inter"/>
              <a:cs typeface="Inter"/>
              <a:sym typeface="Inter"/>
            </a:endParaRPr>
          </a:p>
        </p:txBody>
      </p:sp>
      <p:sp>
        <p:nvSpPr>
          <p:cNvPr id="244" name="Google Shape;244;p22"/>
          <p:cNvSpPr txBox="1"/>
          <p:nvPr/>
        </p:nvSpPr>
        <p:spPr>
          <a:xfrm>
            <a:off x="4932700" y="2288400"/>
            <a:ext cx="3764100" cy="1856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200"/>
              <a:buFont typeface="Arial"/>
              <a:buNone/>
            </a:pPr>
            <a:r>
              <a:rPr b="0" i="0" lang="es-419" sz="1200" u="none" cap="none" strike="noStrike">
                <a:solidFill>
                  <a:schemeClr val="dk1"/>
                </a:solidFill>
                <a:latin typeface="Inter"/>
                <a:ea typeface="Inter"/>
                <a:cs typeface="Inter"/>
                <a:sym typeface="Inter"/>
              </a:rPr>
              <a:t>Tiene que ver con darle al </a:t>
            </a:r>
            <a:r>
              <a:rPr b="1" i="0" lang="es-419" sz="1200" u="none" cap="none" strike="noStrike">
                <a:solidFill>
                  <a:schemeClr val="dk1"/>
                </a:solidFill>
                <a:highlight>
                  <a:srgbClr val="FFFF00"/>
                </a:highlight>
                <a:latin typeface="Inter"/>
                <a:ea typeface="Inter"/>
                <a:cs typeface="Inter"/>
                <a:sym typeface="Inter"/>
              </a:rPr>
              <a:t>ciclo de vida del dato</a:t>
            </a:r>
            <a:r>
              <a:rPr b="0" i="0" lang="es-419" sz="1200" u="none" cap="none" strike="noStrike">
                <a:solidFill>
                  <a:schemeClr val="dk1"/>
                </a:solidFill>
                <a:latin typeface="Inter"/>
                <a:ea typeface="Inter"/>
                <a:cs typeface="Inter"/>
                <a:sym typeface="Inter"/>
              </a:rPr>
              <a:t>, una persona o grupo de personas, que sean responsables por conocer su recorrido completo, </a:t>
            </a:r>
            <a:r>
              <a:rPr b="1" i="0" lang="es-419" sz="1200" u="none" cap="none" strike="noStrike">
                <a:solidFill>
                  <a:schemeClr val="dk1"/>
                </a:solidFill>
                <a:highlight>
                  <a:srgbClr val="FEFE1E"/>
                </a:highlight>
                <a:latin typeface="Inter"/>
                <a:ea typeface="Inter"/>
                <a:cs typeface="Inter"/>
                <a:sym typeface="Inter"/>
              </a:rPr>
              <a:t>desde las implicancias de cómo, dónde, por qué y por quién es generado, hasta de qué forma ese dato aporta información valiosa a la hora de tomar decisiones y evaluar nuestra posición frente a objetivos planteados.</a:t>
            </a:r>
            <a:endParaRPr b="1" i="0" sz="1200" u="none" cap="none" strike="noStrike">
              <a:solidFill>
                <a:srgbClr val="000000"/>
              </a:solidFill>
              <a:highlight>
                <a:srgbClr val="FEFE1E"/>
              </a:highlight>
              <a:latin typeface="Inter"/>
              <a:ea typeface="Inter"/>
              <a:cs typeface="Inter"/>
              <a:sym typeface="Inter"/>
            </a:endParaRPr>
          </a:p>
        </p:txBody>
      </p:sp>
      <p:pic>
        <p:nvPicPr>
          <p:cNvPr id="245" name="Google Shape;245;p22"/>
          <p:cNvPicPr preferRelativeResize="0"/>
          <p:nvPr/>
        </p:nvPicPr>
        <p:blipFill rotWithShape="1">
          <a:blip r:embed="rId4">
            <a:alphaModFix/>
          </a:blip>
          <a:srcRect b="0" l="0" r="0" t="0"/>
          <a:stretch/>
        </p:blipFill>
        <p:spPr>
          <a:xfrm>
            <a:off x="893900" y="2218800"/>
            <a:ext cx="3564498" cy="2222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23"/>
          <p:cNvSpPr txBox="1"/>
          <p:nvPr/>
        </p:nvSpPr>
        <p:spPr>
          <a:xfrm>
            <a:off x="-985025" y="21329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251" name="Google Shape;251;p23"/>
          <p:cNvSpPr txBox="1"/>
          <p:nvPr/>
        </p:nvSpPr>
        <p:spPr>
          <a:xfrm>
            <a:off x="1144175" y="1330650"/>
            <a:ext cx="7357500" cy="248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s-419" sz="2700" u="none" cap="none" strike="noStrike">
                <a:solidFill>
                  <a:schemeClr val="dk1"/>
                </a:solidFill>
                <a:latin typeface="Inter"/>
                <a:ea typeface="Inter"/>
                <a:cs typeface="Inter"/>
                <a:sym typeface="Inter"/>
              </a:rPr>
              <a:t>Gestionar el dato no es sólo procesar y almacenar. Se trata de gestionar la seguridad, el cumplimiento de la normativa y la segregación del acceso, por no hablar de la lucha diaria por resolver los problemas causados por la </a:t>
            </a:r>
            <a:r>
              <a:rPr b="1" i="0" lang="es-419" sz="2700" u="none" cap="none" strike="noStrike">
                <a:solidFill>
                  <a:srgbClr val="FFFFFF"/>
                </a:solidFill>
                <a:highlight>
                  <a:srgbClr val="9F5CFF"/>
                </a:highlight>
                <a:latin typeface="Inter"/>
                <a:ea typeface="Inter"/>
                <a:cs typeface="Inter"/>
                <a:sym typeface="Inter"/>
              </a:rPr>
              <a:t>mala calidad de los datos. </a:t>
            </a:r>
            <a:endParaRPr b="1" i="0" sz="2700" u="none" cap="none" strike="noStrike">
              <a:solidFill>
                <a:srgbClr val="FFFFFF"/>
              </a:solidFill>
              <a:highlight>
                <a:srgbClr val="9F5CFF"/>
              </a:highlight>
              <a:latin typeface="Inter"/>
              <a:ea typeface="Inter"/>
              <a:cs typeface="Inter"/>
              <a:sym typeface="Inter"/>
            </a:endParaRPr>
          </a:p>
        </p:txBody>
      </p:sp>
      <p:pic>
        <p:nvPicPr>
          <p:cNvPr id="252" name="Google Shape;252;p23"/>
          <p:cNvPicPr preferRelativeResize="0"/>
          <p:nvPr/>
        </p:nvPicPr>
        <p:blipFill rotWithShape="1">
          <a:blip r:embed="rId4">
            <a:alphaModFix/>
          </a:blip>
          <a:srcRect b="0" l="0" r="0" t="0"/>
          <a:stretch/>
        </p:blipFill>
        <p:spPr>
          <a:xfrm>
            <a:off x="406425" y="1072450"/>
            <a:ext cx="737750" cy="1587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4"/>
          <p:cNvSpPr/>
          <p:nvPr/>
        </p:nvSpPr>
        <p:spPr>
          <a:xfrm>
            <a:off x="6018325" y="3446598"/>
            <a:ext cx="3125700" cy="1696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8" name="Google Shape;258;p24"/>
          <p:cNvPicPr preferRelativeResize="0"/>
          <p:nvPr/>
        </p:nvPicPr>
        <p:blipFill rotWithShape="1">
          <a:blip r:embed="rId3">
            <a:alphaModFix/>
          </a:blip>
          <a:srcRect b="0" l="0" r="0" t="2808"/>
          <a:stretch/>
        </p:blipFill>
        <p:spPr>
          <a:xfrm>
            <a:off x="2021875" y="333375"/>
            <a:ext cx="5100250" cy="4600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2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s-419" sz="4000" u="none" cap="none" strike="noStrike">
                <a:solidFill>
                  <a:srgbClr val="FFFF01"/>
                </a:solidFill>
                <a:latin typeface="Anybody Black"/>
                <a:ea typeface="Anybody Black"/>
                <a:cs typeface="Anybody Black"/>
                <a:sym typeface="Anybody Black"/>
              </a:rPr>
              <a:t>RESUMEN DE</a:t>
            </a:r>
            <a:endParaRPr b="0" i="0" sz="4000" u="none" cap="none" strike="noStrike">
              <a:solidFill>
                <a:srgbClr val="FFFF01"/>
              </a:solidFill>
              <a:latin typeface="Anybody Black"/>
              <a:ea typeface="Anybody Black"/>
              <a:cs typeface="Anybody Black"/>
              <a:sym typeface="Anybody Black"/>
            </a:endParaRPr>
          </a:p>
          <a:p>
            <a:pPr indent="0" lvl="0" marL="0" marR="0" rtl="0" algn="ctr">
              <a:lnSpc>
                <a:spcPct val="100000"/>
              </a:lnSpc>
              <a:spcBef>
                <a:spcPts val="0"/>
              </a:spcBef>
              <a:spcAft>
                <a:spcPts val="0"/>
              </a:spcAft>
              <a:buClr>
                <a:srgbClr val="000000"/>
              </a:buClr>
              <a:buSzPts val="4000"/>
              <a:buFont typeface="Arial"/>
              <a:buNone/>
            </a:pPr>
            <a:r>
              <a:rPr b="0" i="0" lang="es-419" sz="4000" u="none" cap="none" strike="noStrike">
                <a:solidFill>
                  <a:srgbClr val="FFFF01"/>
                </a:solidFill>
                <a:latin typeface="Anybody Black"/>
                <a:ea typeface="Anybody Black"/>
                <a:cs typeface="Anybody Black"/>
                <a:sym typeface="Anybody Black"/>
              </a:rPr>
              <a:t>LA CLASE</a:t>
            </a:r>
            <a:endParaRPr b="0" i="0" sz="4000" u="none" cap="none" strike="noStrike">
              <a:solidFill>
                <a:srgbClr val="FFFF01"/>
              </a:solidFill>
              <a:latin typeface="Anybody Black"/>
              <a:ea typeface="Anybody Black"/>
              <a:cs typeface="Anybody Black"/>
              <a:sym typeface="Anybody Black"/>
            </a:endParaRPr>
          </a:p>
        </p:txBody>
      </p:sp>
      <p:sp>
        <p:nvSpPr>
          <p:cNvPr id="264" name="Google Shape;264;p25"/>
          <p:cNvSpPr txBox="1"/>
          <p:nvPr/>
        </p:nvSpPr>
        <p:spPr>
          <a:xfrm>
            <a:off x="2109143" y="2502363"/>
            <a:ext cx="4925700" cy="1706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FEFE1E"/>
              </a:buClr>
              <a:buSzPts val="1350"/>
              <a:buFont typeface="DM Sans"/>
              <a:buChar char="✓"/>
            </a:pPr>
            <a:r>
              <a:rPr b="0" i="0" lang="es-419" sz="1300" u="none" cap="none" strike="noStrike">
                <a:solidFill>
                  <a:schemeClr val="lt1"/>
                </a:solidFill>
                <a:latin typeface="DM Sans"/>
                <a:ea typeface="DM Sans"/>
                <a:cs typeface="DM Sans"/>
                <a:sym typeface="DM Sans"/>
              </a:rPr>
              <a:t>Hive</a:t>
            </a:r>
            <a:endParaRPr b="0" i="0" sz="1300" u="none" cap="none" strike="noStrike">
              <a:solidFill>
                <a:schemeClr val="lt1"/>
              </a:solidFill>
              <a:latin typeface="DM Sans"/>
              <a:ea typeface="DM Sans"/>
              <a:cs typeface="DM Sans"/>
              <a:sym typeface="DM Sans"/>
            </a:endParaRPr>
          </a:p>
          <a:p>
            <a:pPr indent="-311150" lvl="0" marL="457200" marR="0" rtl="0" algn="l">
              <a:lnSpc>
                <a:spcPct val="100000"/>
              </a:lnSpc>
              <a:spcBef>
                <a:spcPts val="1000"/>
              </a:spcBef>
              <a:spcAft>
                <a:spcPts val="0"/>
              </a:spcAft>
              <a:buClr>
                <a:srgbClr val="FEFE1E"/>
              </a:buClr>
              <a:buSzPts val="1300"/>
              <a:buFont typeface="DM Sans"/>
              <a:buChar char="✓"/>
            </a:pPr>
            <a:r>
              <a:rPr b="0" i="0" lang="es-419" sz="1300" u="none" cap="none" strike="noStrike">
                <a:solidFill>
                  <a:schemeClr val="lt1"/>
                </a:solidFill>
                <a:latin typeface="DM Sans"/>
                <a:ea typeface="DM Sans"/>
                <a:cs typeface="DM Sans"/>
                <a:sym typeface="DM Sans"/>
              </a:rPr>
              <a:t>HiveQL</a:t>
            </a:r>
            <a:endParaRPr b="0" i="0" sz="1300" u="none" cap="none" strike="noStrike">
              <a:solidFill>
                <a:schemeClr val="lt1"/>
              </a:solidFill>
              <a:latin typeface="DM Sans"/>
              <a:ea typeface="DM Sans"/>
              <a:cs typeface="DM Sans"/>
              <a:sym typeface="DM Sans"/>
            </a:endParaRPr>
          </a:p>
          <a:p>
            <a:pPr indent="-311150" lvl="0" marL="457200" marR="0" rtl="0" algn="l">
              <a:lnSpc>
                <a:spcPct val="100000"/>
              </a:lnSpc>
              <a:spcBef>
                <a:spcPts val="1000"/>
              </a:spcBef>
              <a:spcAft>
                <a:spcPts val="0"/>
              </a:spcAft>
              <a:buClr>
                <a:srgbClr val="FEFE1E"/>
              </a:buClr>
              <a:buSzPts val="1300"/>
              <a:buFont typeface="DM Sans"/>
              <a:buChar char="✓"/>
            </a:pPr>
            <a:r>
              <a:rPr b="0" i="0" lang="es-419" sz="1300" u="none" cap="none" strike="noStrike">
                <a:solidFill>
                  <a:schemeClr val="lt1"/>
                </a:solidFill>
                <a:latin typeface="DM Sans"/>
                <a:ea typeface="DM Sans"/>
                <a:cs typeface="DM Sans"/>
                <a:sym typeface="DM Sans"/>
              </a:rPr>
              <a:t>Tipos de tablas</a:t>
            </a:r>
            <a:endParaRPr b="0" i="0" sz="1300" u="none" cap="none" strike="noStrike">
              <a:solidFill>
                <a:schemeClr val="lt1"/>
              </a:solidFill>
              <a:latin typeface="DM Sans"/>
              <a:ea typeface="DM Sans"/>
              <a:cs typeface="DM Sans"/>
              <a:sym typeface="DM Sans"/>
            </a:endParaRPr>
          </a:p>
          <a:p>
            <a:pPr indent="-311150" lvl="0" marL="457200" marR="0" rtl="0" algn="l">
              <a:lnSpc>
                <a:spcPct val="100000"/>
              </a:lnSpc>
              <a:spcBef>
                <a:spcPts val="1000"/>
              </a:spcBef>
              <a:spcAft>
                <a:spcPts val="0"/>
              </a:spcAft>
              <a:buClr>
                <a:srgbClr val="FEFE1E"/>
              </a:buClr>
              <a:buSzPts val="1300"/>
              <a:buFont typeface="DM Sans"/>
              <a:buChar char="✓"/>
            </a:pPr>
            <a:r>
              <a:rPr b="0" i="0" lang="es-419" sz="1300" u="none" cap="none" strike="noStrike">
                <a:solidFill>
                  <a:schemeClr val="lt1"/>
                </a:solidFill>
                <a:latin typeface="DM Sans"/>
                <a:ea typeface="DM Sans"/>
                <a:cs typeface="DM Sans"/>
                <a:sym typeface="DM Sans"/>
              </a:rPr>
              <a:t>HUE</a:t>
            </a:r>
            <a:endParaRPr b="0" i="0" sz="1300" u="none" cap="none" strike="noStrike">
              <a:solidFill>
                <a:schemeClr val="lt1"/>
              </a:solidFill>
              <a:latin typeface="DM Sans"/>
              <a:ea typeface="DM Sans"/>
              <a:cs typeface="DM Sans"/>
              <a:sym typeface="DM Sans"/>
            </a:endParaRPr>
          </a:p>
          <a:p>
            <a:pPr indent="-311150" lvl="0" marL="457200" marR="0" rtl="0" algn="l">
              <a:lnSpc>
                <a:spcPct val="100000"/>
              </a:lnSpc>
              <a:spcBef>
                <a:spcPts val="1000"/>
              </a:spcBef>
              <a:spcAft>
                <a:spcPts val="1000"/>
              </a:spcAft>
              <a:buClr>
                <a:srgbClr val="FEFE1E"/>
              </a:buClr>
              <a:buSzPts val="1300"/>
              <a:buFont typeface="DM Sans"/>
              <a:buChar char="✓"/>
            </a:pPr>
            <a:r>
              <a:rPr b="0" i="0" lang="es-419" sz="1300" u="none" cap="none" strike="noStrike">
                <a:solidFill>
                  <a:schemeClr val="lt1"/>
                </a:solidFill>
                <a:latin typeface="DM Sans"/>
                <a:ea typeface="DM Sans"/>
                <a:cs typeface="DM Sans"/>
                <a:sym typeface="DM Sans"/>
              </a:rPr>
              <a:t>Data Governance</a:t>
            </a:r>
            <a:endParaRPr b="0" i="0" sz="1300" u="none" cap="none" strike="noStrike">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26"/>
          <p:cNvSpPr txBox="1"/>
          <p:nvPr/>
        </p:nvSpPr>
        <p:spPr>
          <a:xfrm flipH="1" rot="-175">
            <a:off x="1626443" y="2280655"/>
            <a:ext cx="5891100" cy="773400"/>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rgbClr val="000000"/>
              </a:buClr>
              <a:buSzPts val="4500"/>
              <a:buFont typeface="Arial"/>
              <a:buNone/>
            </a:pPr>
            <a:r>
              <a:rPr b="0" i="0" lang="es-419" sz="4500" u="none" cap="none" strike="noStrike">
                <a:solidFill>
                  <a:srgbClr val="FFFF00"/>
                </a:solidFill>
                <a:latin typeface="Anybody Black"/>
                <a:ea typeface="Anybody Black"/>
                <a:cs typeface="Anybody Black"/>
                <a:sym typeface="Anybody Black"/>
              </a:rPr>
              <a:t>¿PREGUNTAS?</a:t>
            </a:r>
            <a:endParaRPr b="0" i="0" sz="4500" u="none" cap="none" strike="noStrike">
              <a:solidFill>
                <a:srgbClr val="FFFF00"/>
              </a:solidFill>
              <a:latin typeface="Anybody Black"/>
              <a:ea typeface="Anybody Black"/>
              <a:cs typeface="Anybody Black"/>
              <a:sym typeface="Anybody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27"/>
          <p:cNvSpPr txBox="1"/>
          <p:nvPr/>
        </p:nvSpPr>
        <p:spPr>
          <a:xfrm flipH="1" rot="-119822">
            <a:off x="2790418" y="1903688"/>
            <a:ext cx="3564065" cy="1362225"/>
          </a:xfrm>
          <a:prstGeom prst="rect">
            <a:avLst/>
          </a:prstGeom>
          <a:noFill/>
          <a:ln>
            <a:noFill/>
          </a:ln>
        </p:spPr>
        <p:txBody>
          <a:bodyPr anchorCtr="0" anchor="ctr" bIns="91425" lIns="91425" spcFirstLastPara="1" rIns="91425" wrap="square" tIns="91425">
            <a:spAutoFit/>
          </a:bodyPr>
          <a:lstStyle/>
          <a:p>
            <a:pPr indent="0" lvl="0" marL="0" marR="0" rtl="0" algn="l">
              <a:lnSpc>
                <a:spcPct val="85000"/>
              </a:lnSpc>
              <a:spcBef>
                <a:spcPts val="0"/>
              </a:spcBef>
              <a:spcAft>
                <a:spcPts val="0"/>
              </a:spcAft>
              <a:buClr>
                <a:srgbClr val="000000"/>
              </a:buClr>
              <a:buSzPts val="4500"/>
              <a:buFont typeface="Arial"/>
              <a:buNone/>
            </a:pPr>
            <a:r>
              <a:rPr b="1" i="0" lang="es-419" sz="4500" u="none" cap="none" strike="noStrike">
                <a:solidFill>
                  <a:schemeClr val="lt1"/>
                </a:solidFill>
                <a:latin typeface="Anybody"/>
                <a:ea typeface="Anybody"/>
                <a:cs typeface="Anybody"/>
                <a:sym typeface="Anybody"/>
              </a:rPr>
              <a:t>¡Muchas </a:t>
            </a:r>
            <a:endParaRPr b="1" i="0" sz="4500" u="none" cap="none" strike="noStrike">
              <a:solidFill>
                <a:schemeClr val="lt1"/>
              </a:solidFill>
              <a:latin typeface="Anybody"/>
              <a:ea typeface="Anybody"/>
              <a:cs typeface="Anybody"/>
              <a:sym typeface="Anybody"/>
            </a:endParaRPr>
          </a:p>
          <a:p>
            <a:pPr indent="457200" lvl="0" marL="0" marR="0" rtl="0" algn="l">
              <a:lnSpc>
                <a:spcPct val="85000"/>
              </a:lnSpc>
              <a:spcBef>
                <a:spcPts val="0"/>
              </a:spcBef>
              <a:spcAft>
                <a:spcPts val="0"/>
              </a:spcAft>
              <a:buClr>
                <a:srgbClr val="000000"/>
              </a:buClr>
              <a:buSzPts val="4500"/>
              <a:buFont typeface="Arial"/>
              <a:buNone/>
            </a:pPr>
            <a:r>
              <a:rPr b="0" i="0" lang="es-419" sz="4500" u="none" cap="none" strike="noStrike">
                <a:solidFill>
                  <a:srgbClr val="FFFF00"/>
                </a:solidFill>
                <a:latin typeface="Anybody Black"/>
                <a:ea typeface="Anybody Black"/>
                <a:cs typeface="Anybody Black"/>
                <a:sym typeface="Anybody Black"/>
              </a:rPr>
              <a:t>gracias!</a:t>
            </a:r>
            <a:endParaRPr b="0" i="0" sz="4500" u="none" cap="none" strike="noStrike">
              <a:solidFill>
                <a:srgbClr val="FFFF00"/>
              </a:solidFill>
              <a:latin typeface="Anybody Black"/>
              <a:ea typeface="Anybody Black"/>
              <a:cs typeface="Anybody Black"/>
              <a:sym typeface="Anybody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3"/>
          <p:cNvSpPr txBox="1"/>
          <p:nvPr/>
        </p:nvSpPr>
        <p:spPr>
          <a:xfrm>
            <a:off x="4750363" y="785644"/>
            <a:ext cx="26613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419" sz="2800" u="none" cap="none" strike="noStrike">
                <a:solidFill>
                  <a:srgbClr val="222222"/>
                </a:solidFill>
                <a:latin typeface="Anybody Black"/>
                <a:ea typeface="Anybody Black"/>
                <a:cs typeface="Anybody Black"/>
                <a:sym typeface="Anybody Black"/>
              </a:rPr>
              <a:t>AGENDA</a:t>
            </a:r>
            <a:endParaRPr b="0" i="0" sz="2800" u="none" cap="none" strike="noStrike">
              <a:solidFill>
                <a:srgbClr val="222222"/>
              </a:solidFill>
              <a:latin typeface="Anybody Black"/>
              <a:ea typeface="Anybody Black"/>
              <a:cs typeface="Anybody Black"/>
              <a:sym typeface="Anybody Black"/>
            </a:endParaRPr>
          </a:p>
        </p:txBody>
      </p:sp>
      <p:sp>
        <p:nvSpPr>
          <p:cNvPr id="103" name="Google Shape;103;p3"/>
          <p:cNvSpPr txBox="1"/>
          <p:nvPr/>
        </p:nvSpPr>
        <p:spPr>
          <a:xfrm>
            <a:off x="4152500" y="1988425"/>
            <a:ext cx="4583700" cy="277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500" u="none" cap="none" strike="noStrike">
                <a:solidFill>
                  <a:schemeClr val="dk1"/>
                </a:solidFill>
                <a:latin typeface="Inter"/>
                <a:ea typeface="Inter"/>
                <a:cs typeface="Inter"/>
                <a:sym typeface="Inter"/>
              </a:rPr>
              <a:t>Hive</a:t>
            </a:r>
            <a:endParaRPr b="0" i="0"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b="0" i="0"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0" lang="es-419" sz="1500" u="none" cap="none" strike="noStrike">
                <a:solidFill>
                  <a:schemeClr val="dk1"/>
                </a:solidFill>
                <a:latin typeface="Inter"/>
                <a:ea typeface="Inter"/>
                <a:cs typeface="Inter"/>
                <a:sym typeface="Inter"/>
              </a:rPr>
              <a:t>HiveQL</a:t>
            </a:r>
            <a:endParaRPr b="0" i="0"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0" i="1"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0" lang="es-419" sz="1500" u="none" cap="none" strike="noStrike">
                <a:solidFill>
                  <a:schemeClr val="dk1"/>
                </a:solidFill>
                <a:latin typeface="Inter"/>
                <a:ea typeface="Inter"/>
                <a:cs typeface="Inter"/>
                <a:sym typeface="Inter"/>
              </a:rPr>
              <a:t>Tipos de tablas</a:t>
            </a:r>
            <a:endParaRPr b="0" i="1"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0" i="1"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rPr b="0" i="0" lang="es-419" sz="1500" u="none" cap="none" strike="noStrike">
                <a:solidFill>
                  <a:schemeClr val="dk1"/>
                </a:solidFill>
                <a:latin typeface="Inter"/>
                <a:ea typeface="Inter"/>
                <a:cs typeface="Inter"/>
                <a:sym typeface="Inter"/>
              </a:rPr>
              <a:t>Tipos de datos</a:t>
            </a:r>
            <a:endParaRPr b="0" i="1"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0" i="1"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0" lang="es-419" sz="1500" u="none" cap="none" strike="noStrike">
                <a:solidFill>
                  <a:schemeClr val="dk1"/>
                </a:solidFill>
                <a:latin typeface="Inter"/>
                <a:ea typeface="Inter"/>
                <a:cs typeface="Inter"/>
                <a:sym typeface="Inter"/>
              </a:rPr>
              <a:t>Formatos de Almacenamiento</a:t>
            </a:r>
            <a:endParaRPr b="0" i="0"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0" lang="es-419" sz="1500" u="none" cap="none" strike="noStrike">
                <a:solidFill>
                  <a:schemeClr val="dk1"/>
                </a:solidFill>
                <a:latin typeface="Inter"/>
                <a:ea typeface="Inter"/>
                <a:cs typeface="Inter"/>
                <a:sym typeface="Inter"/>
              </a:rPr>
              <a:t>Particiones</a:t>
            </a:r>
            <a:endParaRPr b="0" i="0"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b="0" i="0" lang="es-419" sz="1500" u="none" cap="none" strike="noStrike">
                <a:solidFill>
                  <a:schemeClr val="dk1"/>
                </a:solidFill>
                <a:latin typeface="Inter"/>
                <a:ea typeface="Inter"/>
                <a:cs typeface="Inter"/>
                <a:sym typeface="Inter"/>
              </a:rPr>
              <a:t>Data Governance</a:t>
            </a:r>
            <a:endParaRPr b="0" i="0" sz="15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b="0" i="0" sz="1500" u="none" cap="none" strike="noStrike">
              <a:solidFill>
                <a:schemeClr val="dk1"/>
              </a:solidFill>
              <a:highlight>
                <a:schemeClr val="lt1"/>
              </a:highlight>
              <a:latin typeface="Inter Medium"/>
              <a:ea typeface="Inter Medium"/>
              <a:cs typeface="Inter Medium"/>
              <a:sym typeface="Inter Medium"/>
            </a:endParaRPr>
          </a:p>
        </p:txBody>
      </p:sp>
      <p:pic>
        <p:nvPicPr>
          <p:cNvPr id="104" name="Google Shape;104;p3"/>
          <p:cNvPicPr preferRelativeResize="0"/>
          <p:nvPr/>
        </p:nvPicPr>
        <p:blipFill rotWithShape="1">
          <a:blip r:embed="rId4">
            <a:alphaModFix/>
          </a:blip>
          <a:srcRect b="0" l="0" r="0" t="0"/>
          <a:stretch/>
        </p:blipFill>
        <p:spPr>
          <a:xfrm>
            <a:off x="3888123" y="1808380"/>
            <a:ext cx="264375" cy="264375"/>
          </a:xfrm>
          <a:prstGeom prst="rect">
            <a:avLst/>
          </a:prstGeom>
          <a:noFill/>
          <a:ln>
            <a:noFill/>
          </a:ln>
        </p:spPr>
      </p:pic>
      <p:pic>
        <p:nvPicPr>
          <p:cNvPr id="105" name="Google Shape;105;p3"/>
          <p:cNvPicPr preferRelativeResize="0"/>
          <p:nvPr/>
        </p:nvPicPr>
        <p:blipFill rotWithShape="1">
          <a:blip r:embed="rId4">
            <a:alphaModFix/>
          </a:blip>
          <a:srcRect b="0" l="0" r="0" t="0"/>
          <a:stretch/>
        </p:blipFill>
        <p:spPr>
          <a:xfrm>
            <a:off x="3888123" y="2208508"/>
            <a:ext cx="264375" cy="264375"/>
          </a:xfrm>
          <a:prstGeom prst="rect">
            <a:avLst/>
          </a:prstGeom>
          <a:noFill/>
          <a:ln>
            <a:noFill/>
          </a:ln>
        </p:spPr>
      </p:pic>
      <p:pic>
        <p:nvPicPr>
          <p:cNvPr id="106" name="Google Shape;106;p3"/>
          <p:cNvPicPr preferRelativeResize="0"/>
          <p:nvPr/>
        </p:nvPicPr>
        <p:blipFill rotWithShape="1">
          <a:blip r:embed="rId4">
            <a:alphaModFix/>
          </a:blip>
          <a:srcRect b="0" l="0" r="0" t="0"/>
          <a:stretch/>
        </p:blipFill>
        <p:spPr>
          <a:xfrm>
            <a:off x="3888123" y="2675888"/>
            <a:ext cx="264375" cy="264375"/>
          </a:xfrm>
          <a:prstGeom prst="rect">
            <a:avLst/>
          </a:prstGeom>
          <a:noFill/>
          <a:ln>
            <a:noFill/>
          </a:ln>
        </p:spPr>
      </p:pic>
      <p:pic>
        <p:nvPicPr>
          <p:cNvPr id="107" name="Google Shape;107;p3"/>
          <p:cNvPicPr preferRelativeResize="0"/>
          <p:nvPr/>
        </p:nvPicPr>
        <p:blipFill rotWithShape="1">
          <a:blip r:embed="rId4">
            <a:alphaModFix/>
          </a:blip>
          <a:srcRect b="0" l="0" r="0" t="0"/>
          <a:stretch/>
        </p:blipFill>
        <p:spPr>
          <a:xfrm>
            <a:off x="3888123" y="3143304"/>
            <a:ext cx="264375" cy="264375"/>
          </a:xfrm>
          <a:prstGeom prst="rect">
            <a:avLst/>
          </a:prstGeom>
          <a:noFill/>
          <a:ln>
            <a:noFill/>
          </a:ln>
        </p:spPr>
      </p:pic>
      <p:sp>
        <p:nvSpPr>
          <p:cNvPr id="108" name="Google Shape;108;p3"/>
          <p:cNvSpPr/>
          <p:nvPr/>
        </p:nvSpPr>
        <p:spPr>
          <a:xfrm>
            <a:off x="3846650" y="813588"/>
            <a:ext cx="720600" cy="627300"/>
          </a:xfrm>
          <a:prstGeom prst="roundRect">
            <a:avLst>
              <a:gd fmla="val 16667" name="adj"/>
            </a:avLst>
          </a:prstGeom>
          <a:solidFill>
            <a:srgbClr val="434343"/>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3"/>
          <p:cNvGrpSpPr/>
          <p:nvPr/>
        </p:nvGrpSpPr>
        <p:grpSpPr>
          <a:xfrm>
            <a:off x="3996705" y="889294"/>
            <a:ext cx="476585" cy="475272"/>
            <a:chOff x="3859600" y="3591950"/>
            <a:chExt cx="296975" cy="296175"/>
          </a:xfrm>
        </p:grpSpPr>
        <p:sp>
          <p:nvSpPr>
            <p:cNvPr id="110" name="Google Shape;110;p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3" name="Google Shape;113;p3"/>
          <p:cNvPicPr preferRelativeResize="0"/>
          <p:nvPr/>
        </p:nvPicPr>
        <p:blipFill rotWithShape="1">
          <a:blip r:embed="rId5">
            <a:alphaModFix amt="96000"/>
          </a:blip>
          <a:srcRect b="0" l="0" r="0" t="0"/>
          <a:stretch/>
        </p:blipFill>
        <p:spPr>
          <a:xfrm rot="225219">
            <a:off x="279073" y="1463484"/>
            <a:ext cx="3084016" cy="2055558"/>
          </a:xfrm>
          <a:prstGeom prst="roundRect">
            <a:avLst>
              <a:gd fmla="val 16667" name="adj"/>
            </a:avLst>
          </a:prstGeom>
          <a:noFill/>
          <a:ln cap="flat" cmpd="sng" w="9525">
            <a:solidFill>
              <a:srgbClr val="FFFF01"/>
            </a:solidFill>
            <a:prstDash val="solid"/>
            <a:round/>
            <a:headEnd len="sm" w="sm" type="none"/>
            <a:tailEnd len="sm" w="sm" type="none"/>
          </a:ln>
          <a:effectLst>
            <a:outerShdw blurRad="57150" rotWithShape="0" algn="bl" dir="5400000" dist="19050">
              <a:srgbClr val="000000">
                <a:alpha val="49411"/>
              </a:srgbClr>
            </a:outerShdw>
          </a:effectLst>
        </p:spPr>
      </p:pic>
      <p:pic>
        <p:nvPicPr>
          <p:cNvPr id="114" name="Google Shape;114;p3"/>
          <p:cNvPicPr preferRelativeResize="0"/>
          <p:nvPr/>
        </p:nvPicPr>
        <p:blipFill rotWithShape="1">
          <a:blip r:embed="rId4">
            <a:alphaModFix/>
          </a:blip>
          <a:srcRect b="0" l="0" r="0" t="0"/>
          <a:stretch/>
        </p:blipFill>
        <p:spPr>
          <a:xfrm>
            <a:off x="3888123" y="4478230"/>
            <a:ext cx="264375" cy="264375"/>
          </a:xfrm>
          <a:prstGeom prst="rect">
            <a:avLst/>
          </a:prstGeom>
          <a:noFill/>
          <a:ln>
            <a:noFill/>
          </a:ln>
        </p:spPr>
      </p:pic>
      <p:pic>
        <p:nvPicPr>
          <p:cNvPr id="115" name="Google Shape;115;p3"/>
          <p:cNvPicPr preferRelativeResize="0"/>
          <p:nvPr/>
        </p:nvPicPr>
        <p:blipFill rotWithShape="1">
          <a:blip r:embed="rId4">
            <a:alphaModFix/>
          </a:blip>
          <a:srcRect b="0" l="0" r="0" t="0"/>
          <a:stretch/>
        </p:blipFill>
        <p:spPr>
          <a:xfrm>
            <a:off x="3888123" y="3610697"/>
            <a:ext cx="264375" cy="264375"/>
          </a:xfrm>
          <a:prstGeom prst="rect">
            <a:avLst/>
          </a:prstGeom>
          <a:noFill/>
          <a:ln>
            <a:noFill/>
          </a:ln>
        </p:spPr>
      </p:pic>
      <p:pic>
        <p:nvPicPr>
          <p:cNvPr id="116" name="Google Shape;116;p3"/>
          <p:cNvPicPr preferRelativeResize="0"/>
          <p:nvPr/>
        </p:nvPicPr>
        <p:blipFill rotWithShape="1">
          <a:blip r:embed="rId4">
            <a:alphaModFix/>
          </a:blip>
          <a:srcRect b="0" l="0" r="0" t="0"/>
          <a:stretch/>
        </p:blipFill>
        <p:spPr>
          <a:xfrm>
            <a:off x="3888123" y="4078097"/>
            <a:ext cx="264375" cy="264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4"/>
          <p:cNvSpPr/>
          <p:nvPr/>
        </p:nvSpPr>
        <p:spPr>
          <a:xfrm>
            <a:off x="8380963" y="48200"/>
            <a:ext cx="583500" cy="392400"/>
          </a:xfrm>
          <a:prstGeom prst="roundRect">
            <a:avLst>
              <a:gd fmla="val 16667" name="adj"/>
            </a:avLst>
          </a:prstGeom>
          <a:solidFill>
            <a:srgbClr val="9F5C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
          <p:cNvSpPr txBox="1"/>
          <p:nvPr/>
        </p:nvSpPr>
        <p:spPr>
          <a:xfrm flipH="1" rot="-60343">
            <a:off x="1674892" y="2221808"/>
            <a:ext cx="5794193" cy="851832"/>
          </a:xfrm>
          <a:prstGeom prst="rect">
            <a:avLst/>
          </a:prstGeom>
          <a:noFill/>
          <a:ln>
            <a:noFill/>
          </a:ln>
        </p:spPr>
        <p:txBody>
          <a:bodyPr anchorCtr="0" anchor="ctr" bIns="91425" lIns="91425" spcFirstLastPara="1" rIns="91425" wrap="square" tIns="91425">
            <a:spAutoFit/>
          </a:bodyPr>
          <a:lstStyle/>
          <a:p>
            <a:pPr indent="0" lvl="0" marL="0" marR="0" rtl="0" algn="ctr">
              <a:lnSpc>
                <a:spcPct val="85000"/>
              </a:lnSpc>
              <a:spcBef>
                <a:spcPts val="0"/>
              </a:spcBef>
              <a:spcAft>
                <a:spcPts val="0"/>
              </a:spcAft>
              <a:buClr>
                <a:schemeClr val="dk1"/>
              </a:buClr>
              <a:buSzPts val="1200"/>
              <a:buFont typeface="Arial"/>
              <a:buNone/>
            </a:pPr>
            <a:r>
              <a:rPr b="1" i="0" lang="es-419" sz="5100" u="none" cap="none" strike="noStrike">
                <a:solidFill>
                  <a:srgbClr val="FAFAFA"/>
                </a:solidFill>
                <a:latin typeface="Anybody"/>
                <a:ea typeface="Anybody"/>
                <a:cs typeface="Anybody"/>
                <a:sym typeface="Anybody"/>
              </a:rPr>
              <a:t>HIVE</a:t>
            </a:r>
            <a:endParaRPr b="0" i="0" sz="5100" u="none" cap="none" strike="noStrike">
              <a:solidFill>
                <a:srgbClr val="FAFAFA"/>
              </a:solidFill>
              <a:latin typeface="Anybody Black"/>
              <a:ea typeface="Anybody Black"/>
              <a:cs typeface="Anybody Black"/>
              <a:sym typeface="Anybody Black"/>
            </a:endParaRPr>
          </a:p>
        </p:txBody>
      </p:sp>
      <p:pic>
        <p:nvPicPr>
          <p:cNvPr id="123" name="Google Shape;123;p4"/>
          <p:cNvPicPr preferRelativeResize="0"/>
          <p:nvPr/>
        </p:nvPicPr>
        <p:blipFill rotWithShape="1">
          <a:blip r:embed="rId4">
            <a:alphaModFix/>
          </a:blip>
          <a:srcRect b="0" l="0" r="0" t="0"/>
          <a:stretch/>
        </p:blipFill>
        <p:spPr>
          <a:xfrm rot="-1190799">
            <a:off x="215363" y="2641135"/>
            <a:ext cx="2194954" cy="21949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5"/>
          <p:cNvSpPr txBox="1"/>
          <p:nvPr/>
        </p:nvSpPr>
        <p:spPr>
          <a:xfrm>
            <a:off x="903150" y="2066350"/>
            <a:ext cx="3953400" cy="181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419" sz="1100" u="none" cap="none" strike="noStrike">
                <a:solidFill>
                  <a:schemeClr val="dk1"/>
                </a:solidFill>
                <a:latin typeface="Inter"/>
                <a:ea typeface="Inter"/>
                <a:cs typeface="Inter"/>
                <a:sym typeface="Inter"/>
              </a:rPr>
              <a:t>Hive se basa en la plataforma de software de Apache Hadoop y proporciona una interfaz de consulta y análisis similar a SQL.</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Permite crear infraestructuras de tipo de data warehouse sobre Hadoop para realizar análisis de grandes volúmenes de datos.</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Asigna una estructura tabular (metadata) a los datos en bruto almacenados en HDFS.</a:t>
            </a:r>
            <a:endParaRPr b="0" i="0" sz="1100" u="none" cap="none" strike="noStrike">
              <a:solidFill>
                <a:schemeClr val="dk1"/>
              </a:solidFill>
              <a:latin typeface="Inter"/>
              <a:ea typeface="Inter"/>
              <a:cs typeface="Inter"/>
              <a:sym typeface="Inter"/>
            </a:endParaRPr>
          </a:p>
        </p:txBody>
      </p:sp>
      <p:sp>
        <p:nvSpPr>
          <p:cNvPr id="129" name="Google Shape;129;p5"/>
          <p:cNvSpPr txBox="1"/>
          <p:nvPr/>
        </p:nvSpPr>
        <p:spPr>
          <a:xfrm>
            <a:off x="720000" y="10927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1B1B1B"/>
                </a:solidFill>
                <a:latin typeface="Anybody Black"/>
                <a:ea typeface="Anybody Black"/>
                <a:cs typeface="Anybody Black"/>
                <a:sym typeface="Anybody Black"/>
              </a:rPr>
              <a:t>¿Qué es HIVE y para qué sirve?</a:t>
            </a:r>
            <a:endParaRPr b="0" i="0" sz="2500" u="none" cap="none" strike="noStrike">
              <a:solidFill>
                <a:srgbClr val="1B1B1B"/>
              </a:solidFill>
              <a:highlight>
                <a:srgbClr val="FFFF00"/>
              </a:highlight>
              <a:latin typeface="Anybody Black"/>
              <a:ea typeface="Anybody Black"/>
              <a:cs typeface="Anybody Black"/>
              <a:sym typeface="Anybody Black"/>
            </a:endParaRPr>
          </a:p>
        </p:txBody>
      </p:sp>
      <p:pic>
        <p:nvPicPr>
          <p:cNvPr descr="Archivo:Apache Hive logo.svg" id="130" name="Google Shape;130;p5"/>
          <p:cNvPicPr preferRelativeResize="0"/>
          <p:nvPr/>
        </p:nvPicPr>
        <p:blipFill rotWithShape="1">
          <a:blip r:embed="rId4">
            <a:alphaModFix/>
          </a:blip>
          <a:srcRect b="0" l="0" r="0" t="0"/>
          <a:stretch/>
        </p:blipFill>
        <p:spPr>
          <a:xfrm>
            <a:off x="5840500" y="1756000"/>
            <a:ext cx="2263699" cy="2037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6"/>
          <p:cNvSpPr txBox="1"/>
          <p:nvPr/>
        </p:nvSpPr>
        <p:spPr>
          <a:xfrm>
            <a:off x="1387675" y="2178875"/>
            <a:ext cx="3389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a:t>
            </a:r>
            <a:endParaRPr b="0" i="0" sz="1200" u="none" cap="none" strike="noStrike">
              <a:solidFill>
                <a:srgbClr val="000000"/>
              </a:solidFill>
              <a:latin typeface="Inter"/>
              <a:ea typeface="Inter"/>
              <a:cs typeface="Inter"/>
              <a:sym typeface="Inter"/>
            </a:endParaRPr>
          </a:p>
        </p:txBody>
      </p:sp>
      <p:pic>
        <p:nvPicPr>
          <p:cNvPr id="136" name="Google Shape;136;p6"/>
          <p:cNvPicPr preferRelativeResize="0"/>
          <p:nvPr/>
        </p:nvPicPr>
        <p:blipFill rotWithShape="1">
          <a:blip r:embed="rId4">
            <a:alphaModFix/>
          </a:blip>
          <a:srcRect b="0" l="0" r="0" t="0"/>
          <a:stretch/>
        </p:blipFill>
        <p:spPr>
          <a:xfrm>
            <a:off x="795500" y="532275"/>
            <a:ext cx="7225400" cy="433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7"/>
          <p:cNvSpPr txBox="1"/>
          <p:nvPr/>
        </p:nvSpPr>
        <p:spPr>
          <a:xfrm flipH="1" rot="-60343">
            <a:off x="1673627" y="1772878"/>
            <a:ext cx="5794193" cy="1431527"/>
          </a:xfrm>
          <a:prstGeom prst="rect">
            <a:avLst/>
          </a:prstGeom>
          <a:noFill/>
          <a:ln>
            <a:noFill/>
          </a:ln>
        </p:spPr>
        <p:txBody>
          <a:bodyPr anchorCtr="0" anchor="ctr" bIns="91425" lIns="91425" spcFirstLastPara="1" rIns="91425" wrap="square" tIns="91425">
            <a:spAutoFit/>
          </a:bodyPr>
          <a:lstStyle/>
          <a:p>
            <a:pPr indent="0" lvl="0" marL="0" marR="0" rtl="0" algn="ctr">
              <a:lnSpc>
                <a:spcPct val="125000"/>
              </a:lnSpc>
              <a:spcBef>
                <a:spcPts val="1800"/>
              </a:spcBef>
              <a:spcAft>
                <a:spcPts val="1200"/>
              </a:spcAft>
              <a:buClr>
                <a:schemeClr val="dk1"/>
              </a:buClr>
              <a:buSzPts val="1100"/>
              <a:buFont typeface="Arial"/>
              <a:buNone/>
            </a:pPr>
            <a:r>
              <a:rPr b="1" i="0" lang="es-419" sz="3600" u="none" cap="none" strike="noStrike">
                <a:solidFill>
                  <a:schemeClr val="dk1"/>
                </a:solidFill>
                <a:latin typeface="Anybody"/>
                <a:ea typeface="Anybody"/>
                <a:cs typeface="Anybody"/>
                <a:sym typeface="Anybody"/>
              </a:rPr>
              <a:t>HiveQL (Hive Query Language)</a:t>
            </a:r>
            <a:endParaRPr b="0" i="0" sz="3600" u="none" cap="none" strike="noStrike">
              <a:solidFill>
                <a:schemeClr val="dk1"/>
              </a:solidFill>
              <a:latin typeface="Anybody Black"/>
              <a:ea typeface="Anybody Black"/>
              <a:cs typeface="Anybody Black"/>
              <a:sym typeface="Anybody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8"/>
          <p:cNvSpPr txBox="1"/>
          <p:nvPr/>
        </p:nvSpPr>
        <p:spPr>
          <a:xfrm>
            <a:off x="3649500" y="1388138"/>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Anybody"/>
                <a:ea typeface="Anybody"/>
                <a:cs typeface="Anybody"/>
                <a:sym typeface="Anybody"/>
              </a:rPr>
              <a:t>HiveQL</a:t>
            </a:r>
            <a:endParaRPr b="1" i="0" sz="4000" u="none" cap="none" strike="noStrike">
              <a:solidFill>
                <a:schemeClr val="dk1"/>
              </a:solidFill>
              <a:latin typeface="Anybody"/>
              <a:ea typeface="Anybody"/>
              <a:cs typeface="Anybody"/>
              <a:sym typeface="Anybody"/>
            </a:endParaRPr>
          </a:p>
        </p:txBody>
      </p:sp>
      <p:sp>
        <p:nvSpPr>
          <p:cNvPr id="147" name="Google Shape;147;p8"/>
          <p:cNvSpPr txBox="1"/>
          <p:nvPr/>
        </p:nvSpPr>
        <p:spPr>
          <a:xfrm>
            <a:off x="3649500" y="2375163"/>
            <a:ext cx="4987200" cy="11328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Hive utiliza un subconjunto de comandos </a:t>
            </a:r>
            <a:r>
              <a:rPr b="1" i="0" lang="es-419" sz="1100" u="none" cap="none" strike="noStrike">
                <a:solidFill>
                  <a:schemeClr val="dk1"/>
                </a:solidFill>
                <a:latin typeface="Inter"/>
                <a:ea typeface="Inter"/>
                <a:cs typeface="Inter"/>
                <a:sym typeface="Inter"/>
              </a:rPr>
              <a:t>SQL</a:t>
            </a:r>
            <a:r>
              <a:rPr b="0" i="0" lang="es-419" sz="1100" u="none" cap="none" strike="noStrike">
                <a:solidFill>
                  <a:schemeClr val="dk1"/>
                </a:solidFill>
                <a:latin typeface="Inter"/>
                <a:ea typeface="Inter"/>
                <a:cs typeface="Inter"/>
                <a:sym typeface="Inter"/>
              </a:rPr>
              <a:t>.</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s-419" sz="1100" u="sng" cap="none" strike="noStrike">
                <a:solidFill>
                  <a:schemeClr val="hlink"/>
                </a:solidFill>
                <a:latin typeface="Inter"/>
                <a:ea typeface="Inter"/>
                <a:cs typeface="Inter"/>
                <a:sym typeface="Inter"/>
                <a:hlinkClick r:id="rId4"/>
              </a:rPr>
              <a:t>Data Definition Language </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s-419" sz="1100" u="sng" cap="none" strike="noStrike">
                <a:solidFill>
                  <a:schemeClr val="hlink"/>
                </a:solidFill>
                <a:latin typeface="Inter"/>
                <a:ea typeface="Inter"/>
                <a:cs typeface="Inter"/>
                <a:sym typeface="Inter"/>
                <a:hlinkClick r:id="rId5"/>
              </a:rPr>
              <a:t>Data Manipulation Language </a:t>
            </a: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Las operaciones de </a:t>
            </a:r>
            <a:r>
              <a:rPr b="1" i="0" lang="es-419" sz="1100" u="none" cap="none" strike="noStrike">
                <a:solidFill>
                  <a:schemeClr val="dk1"/>
                </a:solidFill>
                <a:latin typeface="Inter"/>
                <a:ea typeface="Inter"/>
                <a:cs typeface="Inter"/>
                <a:sym typeface="Inter"/>
              </a:rPr>
              <a:t>UPDATE</a:t>
            </a:r>
            <a:r>
              <a:rPr b="0" i="0" lang="es-419" sz="1100" u="none" cap="none" strike="noStrike">
                <a:solidFill>
                  <a:schemeClr val="dk1"/>
                </a:solidFill>
                <a:latin typeface="Inter"/>
                <a:ea typeface="Inter"/>
                <a:cs typeface="Inter"/>
                <a:sym typeface="Inter"/>
              </a:rPr>
              <a:t> y </a:t>
            </a:r>
            <a:r>
              <a:rPr b="1" i="0" lang="es-419" sz="1100" u="none" cap="none" strike="noStrike">
                <a:solidFill>
                  <a:schemeClr val="dk1"/>
                </a:solidFill>
                <a:latin typeface="Inter"/>
                <a:ea typeface="Inter"/>
                <a:cs typeface="Inter"/>
                <a:sym typeface="Inter"/>
              </a:rPr>
              <a:t>DELETE</a:t>
            </a:r>
            <a:r>
              <a:rPr b="0" i="0" lang="es-419" sz="1100" u="none" cap="none" strike="noStrike">
                <a:solidFill>
                  <a:schemeClr val="dk1"/>
                </a:solidFill>
                <a:latin typeface="Inter"/>
                <a:ea typeface="Inter"/>
                <a:cs typeface="Inter"/>
                <a:sym typeface="Inter"/>
              </a:rPr>
              <a:t> no están habilitadas por defecto.</a:t>
            </a:r>
            <a:endParaRPr b="0" i="0" sz="1100" u="none" cap="none" strike="noStrike">
              <a:solidFill>
                <a:schemeClr val="dk1"/>
              </a:solidFill>
              <a:latin typeface="Inter"/>
              <a:ea typeface="Inter"/>
              <a:cs typeface="Inter"/>
              <a:sym typeface="Inter"/>
            </a:endParaRPr>
          </a:p>
        </p:txBody>
      </p:sp>
      <p:pic>
        <p:nvPicPr>
          <p:cNvPr descr="Archivo:Apache Hive logo.svg" id="148" name="Google Shape;148;p8"/>
          <p:cNvPicPr preferRelativeResize="0"/>
          <p:nvPr/>
        </p:nvPicPr>
        <p:blipFill rotWithShape="1">
          <a:blip r:embed="rId6">
            <a:alphaModFix/>
          </a:blip>
          <a:srcRect b="0" l="0" r="0" t="0"/>
          <a:stretch/>
        </p:blipFill>
        <p:spPr>
          <a:xfrm>
            <a:off x="668875" y="1173800"/>
            <a:ext cx="2792625" cy="2513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9"/>
          <p:cNvSpPr txBox="1"/>
          <p:nvPr/>
        </p:nvSpPr>
        <p:spPr>
          <a:xfrm flipH="1" rot="-60343">
            <a:off x="1667477" y="1772933"/>
            <a:ext cx="5794193" cy="738718"/>
          </a:xfrm>
          <a:prstGeom prst="rect">
            <a:avLst/>
          </a:prstGeom>
          <a:noFill/>
          <a:ln>
            <a:noFill/>
          </a:ln>
        </p:spPr>
        <p:txBody>
          <a:bodyPr anchorCtr="0" anchor="ctr" bIns="91425" lIns="91425" spcFirstLastPara="1" rIns="91425" wrap="square" tIns="91425">
            <a:spAutoFit/>
          </a:bodyPr>
          <a:lstStyle/>
          <a:p>
            <a:pPr indent="0" lvl="0" marL="0" marR="0" rtl="0" algn="ctr">
              <a:lnSpc>
                <a:spcPct val="125000"/>
              </a:lnSpc>
              <a:spcBef>
                <a:spcPts val="1800"/>
              </a:spcBef>
              <a:spcAft>
                <a:spcPts val="1200"/>
              </a:spcAft>
              <a:buClr>
                <a:schemeClr val="dk1"/>
              </a:buClr>
              <a:buSzPts val="1100"/>
              <a:buFont typeface="Arial"/>
              <a:buNone/>
            </a:pPr>
            <a:r>
              <a:rPr b="1" i="0" lang="es-419" sz="3600" u="none" cap="none" strike="noStrike">
                <a:solidFill>
                  <a:schemeClr val="dk1"/>
                </a:solidFill>
                <a:latin typeface="Anybody"/>
                <a:ea typeface="Anybody"/>
                <a:cs typeface="Anybody"/>
                <a:sym typeface="Anybody"/>
              </a:rPr>
              <a:t>Tipos de tabla</a:t>
            </a:r>
            <a:endParaRPr b="0" i="0" sz="3600" u="none" cap="none" strike="noStrike">
              <a:solidFill>
                <a:schemeClr val="dk1"/>
              </a:solidFill>
              <a:latin typeface="Anybody Black"/>
              <a:ea typeface="Anybody Black"/>
              <a:cs typeface="Anybody Black"/>
              <a:sym typeface="Anybody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